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13716000" cx="24384000"/>
  <p:notesSz cx="6858000" cy="9144000"/>
  <p:embeddedFontLst>
    <p:embeddedFont>
      <p:font typeface="Montserrat SemiBold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Montserrat Medium"/>
      <p:regular r:id="rId76"/>
      <p:bold r:id="rId77"/>
      <p:italic r:id="rId78"/>
      <p:boldItalic r:id="rId79"/>
    </p:embeddedFont>
    <p:embeddedFont>
      <p:font typeface="Tahoma"/>
      <p:regular r:id="rId80"/>
      <p:bold r:id="rId81"/>
    </p:embeddedFont>
    <p:embeddedFont>
      <p:font typeface="Montserrat Light"/>
      <p:regular r:id="rId82"/>
      <p:bold r:id="rId83"/>
      <p:italic r:id="rId84"/>
      <p:boldItalic r:id="rId85"/>
    </p:embeddedFont>
    <p:embeddedFont>
      <p:font typeface="Helvetica Neue"/>
      <p:regular r:id="rId86"/>
      <p:bold r:id="rId87"/>
      <p:italic r:id="rId88"/>
      <p:boldItalic r:id="rId89"/>
    </p:embeddedFont>
    <p:embeddedFont>
      <p:font typeface="Montserrat ExtraBold"/>
      <p:bold r:id="rId90"/>
      <p:boldItalic r:id="rId91"/>
    </p:embeddedFont>
    <p:embeddedFont>
      <p:font typeface="Rubik"/>
      <p:regular r:id="rId92"/>
      <p:bold r:id="rId93"/>
      <p:italic r:id="rId94"/>
      <p:boldItalic r:id="rId95"/>
    </p:embeddedFont>
    <p:embeddedFont>
      <p:font typeface="Helvetica Neue Light"/>
      <p:regular r:id="rId96"/>
      <p:bold r:id="rId97"/>
      <p:italic r:id="rId98"/>
      <p:boldItalic r:id="rId99"/>
    </p:embeddedFont>
    <p:embeddedFont>
      <p:font typeface="Open Sans Light"/>
      <p:regular r:id="rId100"/>
      <p:bold r:id="rId101"/>
      <p:italic r:id="rId102"/>
      <p:boldItalic r:id="rId103"/>
    </p:embeddedFont>
    <p:embeddedFont>
      <p:font typeface="Open Sans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94">
          <p15:clr>
            <a:srgbClr val="A4A3A4"/>
          </p15:clr>
        </p15:guide>
        <p15:guide id="2" pos="1423">
          <p15:clr>
            <a:srgbClr val="A4A3A4"/>
          </p15:clr>
        </p15:guide>
        <p15:guide id="3" orient="horz" pos="64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08" roundtripDataSignature="AMtx7mhGCLqrRzRmEL50wbiO1iQ4iCab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7D0EB5-6FCF-4198-A2C0-96012FC82E0E}">
  <a:tblStyle styleId="{577D0EB5-6FCF-4198-A2C0-96012FC82E0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2526B53-7446-4775-A0C3-89EEB0D95F8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94" orient="horz"/>
        <p:guide pos="1423"/>
        <p:guide pos="646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penSans-boldItalic.fntdata"/><Relationship Id="rId106" Type="http://schemas.openxmlformats.org/officeDocument/2006/relationships/font" Target="fonts/OpenSans-italic.fntdata"/><Relationship Id="rId105" Type="http://schemas.openxmlformats.org/officeDocument/2006/relationships/font" Target="fonts/OpenSans-bold.fntdata"/><Relationship Id="rId104" Type="http://schemas.openxmlformats.org/officeDocument/2006/relationships/font" Target="fonts/OpenSans-regular.fntdata"/><Relationship Id="rId108" Type="http://customschemas.google.com/relationships/presentationmetadata" Target="meta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Light-boldItalic.fntdata"/><Relationship Id="rId102" Type="http://schemas.openxmlformats.org/officeDocument/2006/relationships/font" Target="fonts/OpenSansLight-italic.fntdata"/><Relationship Id="rId101" Type="http://schemas.openxmlformats.org/officeDocument/2006/relationships/font" Target="fonts/OpenSansLight-bold.fntdata"/><Relationship Id="rId100" Type="http://schemas.openxmlformats.org/officeDocument/2006/relationships/font" Target="fonts/OpenSansLight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ubik-boldItalic.fntdata"/><Relationship Id="rId94" Type="http://schemas.openxmlformats.org/officeDocument/2006/relationships/font" Target="fonts/Rubik-italic.fntdata"/><Relationship Id="rId97" Type="http://schemas.openxmlformats.org/officeDocument/2006/relationships/font" Target="fonts/HelveticaNeueLight-bold.fntdata"/><Relationship Id="rId96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99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98" Type="http://schemas.openxmlformats.org/officeDocument/2006/relationships/font" Target="fonts/HelveticaNeue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MontserratExtraBold-boldItalic.fntdata"/><Relationship Id="rId90" Type="http://schemas.openxmlformats.org/officeDocument/2006/relationships/font" Target="fonts/MontserratExtraBold-bold.fntdata"/><Relationship Id="rId93" Type="http://schemas.openxmlformats.org/officeDocument/2006/relationships/font" Target="fonts/Rubik-bold.fntdata"/><Relationship Id="rId92" Type="http://schemas.openxmlformats.org/officeDocument/2006/relationships/font" Target="fonts/Rubi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MontserratLight-italic.fntdata"/><Relationship Id="rId83" Type="http://schemas.openxmlformats.org/officeDocument/2006/relationships/font" Target="fonts/MontserratLight-bold.fntdata"/><Relationship Id="rId86" Type="http://schemas.openxmlformats.org/officeDocument/2006/relationships/font" Target="fonts/HelveticaNeue-regular.fntdata"/><Relationship Id="rId85" Type="http://schemas.openxmlformats.org/officeDocument/2006/relationships/font" Target="fonts/MontserratLight-boldItalic.fntdata"/><Relationship Id="rId88" Type="http://schemas.openxmlformats.org/officeDocument/2006/relationships/font" Target="fonts/HelveticaNeue-italic.fntdata"/><Relationship Id="rId87" Type="http://schemas.openxmlformats.org/officeDocument/2006/relationships/font" Target="fonts/HelveticaNeue-bold.fntdata"/><Relationship Id="rId89" Type="http://schemas.openxmlformats.org/officeDocument/2006/relationships/font" Target="fonts/HelveticaNeue-boldItalic.fntdata"/><Relationship Id="rId80" Type="http://schemas.openxmlformats.org/officeDocument/2006/relationships/font" Target="fonts/Tahoma-regular.fntdata"/><Relationship Id="rId82" Type="http://schemas.openxmlformats.org/officeDocument/2006/relationships/font" Target="fonts/MontserratLight-regular.fntdata"/><Relationship Id="rId81" Type="http://schemas.openxmlformats.org/officeDocument/2006/relationships/font" Target="fonts/Tahom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75" Type="http://schemas.openxmlformats.org/officeDocument/2006/relationships/font" Target="fonts/Montserrat-boldItalic.fntdata"/><Relationship Id="rId74" Type="http://schemas.openxmlformats.org/officeDocument/2006/relationships/font" Target="fonts/Montserrat-italic.fntdata"/><Relationship Id="rId77" Type="http://schemas.openxmlformats.org/officeDocument/2006/relationships/font" Target="fonts/MontserratMedium-bold.fntdata"/><Relationship Id="rId76" Type="http://schemas.openxmlformats.org/officeDocument/2006/relationships/font" Target="fonts/MontserratMedium-regular.fntdata"/><Relationship Id="rId79" Type="http://schemas.openxmlformats.org/officeDocument/2006/relationships/font" Target="fonts/MontserratMedium-boldItalic.fntdata"/><Relationship Id="rId78" Type="http://schemas.openxmlformats.org/officeDocument/2006/relationships/font" Target="fonts/MontserratMedium-italic.fntdata"/><Relationship Id="rId71" Type="http://schemas.openxmlformats.org/officeDocument/2006/relationships/font" Target="fonts/MontserratSemiBold-boldItalic.fntdata"/><Relationship Id="rId70" Type="http://schemas.openxmlformats.org/officeDocument/2006/relationships/font" Target="fonts/MontserratSemiBold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font" Target="fonts/MontserratSemiBold-regular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font" Target="fonts/MontserratSemiBold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c75374e15_0_8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2c75374e15_0_8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07e59f4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2507e59f4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c75374e15_0_8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донести важливість даної людини на курсі </a:t>
            </a:r>
            <a:endParaRPr/>
          </a:p>
        </p:txBody>
      </p:sp>
      <p:sp>
        <p:nvSpPr>
          <p:cNvPr id="281" name="Google Shape;281;g22c75374e15_0_8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b3ed61101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b3ed61101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c75374e15_0_8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2c75374e15_0_8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c75374e15_0_90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22c75374e15_0_90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c75374e15_0_83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2c75374e15_0_8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cae6e07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22cae6e07fb_0_6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c75374e15_0_8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22c75374e15_0_8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c75374e15_0_8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  <p:sp>
        <p:nvSpPr>
          <p:cNvPr id="366" name="Google Shape;366;g22c75374e15_0_8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c75374e15_0_8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2c75374e15_0_8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22c75374e15_0_8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75374e15_0_8157:notes"/>
          <p:cNvSpPr txBox="1"/>
          <p:nvPr>
            <p:ph idx="1" type="body"/>
          </p:nvPr>
        </p:nvSpPr>
        <p:spPr>
          <a:xfrm>
            <a:off x="685800" y="4400550"/>
            <a:ext cx="5486400" cy="3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22c75374e15_0_8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c75374e15_0_8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22c75374e15_0_8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c75374e15_0_8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2c75374e15_0_8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22c75374e15_0_8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59c4ef91f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559c4ef91f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2559c4ef91f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c75374e15_0_8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2c75374e15_0_8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22c75374e15_0_84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c75374e15_0_8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22c75374e15_0_8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92bd71da7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392bd71da7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2392bd71da7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59c4ef91f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559c4ef91f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2559c4ef91f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c75374e15_0_8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2c75374e15_0_8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22c75374e15_0_8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2c75374e15_0_8512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22c75374e15_0_85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92bd71da7_0_462:notes"/>
          <p:cNvSpPr/>
          <p:nvPr>
            <p:ph idx="2" type="sldImg"/>
          </p:nvPr>
        </p:nvSpPr>
        <p:spPr>
          <a:xfrm>
            <a:off x="3810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2392bd71da7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c75374e15_0_8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22c75374e15_0_8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c75374e15_0_8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2c75374e15_0_8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b3eaff7a3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eb3eaff7a3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rgbClr val="010101"/>
                </a:solidFill>
                <a:highlight>
                  <a:srgbClr val="ECF4F8"/>
                </a:highlight>
                <a:latin typeface="Montserrat"/>
                <a:ea typeface="Montserrat"/>
                <a:cs typeface="Montserrat"/>
                <a:sym typeface="Montserrat"/>
              </a:rPr>
              <a:t>Дата аналітик - це свого роду магістр цифрового світу, який не лише розуміє мову даних, але і здатний перетворити ці дані у важливі інсайти, що сприяють прийняттю стратегічних рішень. Ці інсайти не лише розкривають секрети даних, але й допомагають зробити бізнес більш обґрунтованим і успішним.</a:t>
            </a:r>
            <a:endParaRPr sz="1200">
              <a:solidFill>
                <a:srgbClr val="010101"/>
              </a:solidFill>
              <a:highlight>
                <a:srgbClr val="ECF4F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010101"/>
              </a:solidFill>
              <a:highlight>
                <a:srgbClr val="ECF4F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rgbClr val="010101"/>
                </a:solidFill>
                <a:highlight>
                  <a:srgbClr val="ECF4F8"/>
                </a:highlight>
                <a:latin typeface="Montserrat"/>
                <a:ea typeface="Montserrat"/>
                <a:cs typeface="Montserrat"/>
                <a:sym typeface="Montserrat"/>
              </a:rPr>
              <a:t>Аналітик даних - це справжній майстер знань і цифрового розуміння, який здатний зробити звичайні дані джерелом світла в світі бізнес-рішень.</a:t>
            </a:r>
            <a:endParaRPr sz="1200">
              <a:solidFill>
                <a:srgbClr val="010101"/>
              </a:solidFill>
              <a:highlight>
                <a:srgbClr val="ECF4F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marR="152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10101"/>
              </a:solidFill>
              <a:highlight>
                <a:srgbClr val="ECF4F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Завдання та обов'язки аналітика даних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Як ми вже визначили, </a:t>
            </a: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аналітик даних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- це людина, чия робота полягає у зборі та інтерпретації даних для вирішення конкретної проблеми. Ця роль передбачає багато часу, проведеного з даними, але також включає в себе передачу отриманих результатів.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Ось чим займаються багато аналітиків даних щодня: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Збiр даних.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Аналітики часто самі збирають дані. Це може включати проведення опитувань, відстеження характеристик відвідувачів на веб-сайті компанії або купівлю наборів даних у спеціалістів зі збору даних.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Очищення даних.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Сирі дані можуть містити дублікати, помилки або пропуски. Очищення даних означає підтримання якості даних в електронній таблиці або за допомогою мови програмування, щоб інтерпретації не були помилковими або викривленими.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Моделювання даних.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Це означає створення та проектування структури бази даних. Ти можеш вибрати, які типи даних зберігати і збирати, визначити, як категорії даних пов'язані між собою, і продумати, як дані насправді виглядатимуть.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Інтерпретація даних.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Інтерпретація даних передбачає пошук закономірностей або тенденцій у даних, які можуть дати відповідь на поставлене запитання.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Презентацiя даних.</a:t>
            </a: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Поширення результатів досліджень буде ключовою частиною твоїєї роботи. Ти будешт робите це, створюючи візуалізації, такі як діаграми та графіки, пишучи звіти та представляючи інформацію зацікавленим сторонам.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Які інструменти використовують аналітики даних?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У процесі аналізу даних аналітики часто використовують широкий спектр інструментів, щоб зробити свою роботу більш точною та ефективною.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Деякі з найпоширеніших інструментів в індустрії аналізу даних включають: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Microsoft Excel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Google Sheets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Tableau чи Microsoft Power BI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50"/>
              <a:buFont typeface="Montserrat"/>
              <a:buNone/>
            </a:pPr>
            <a:r>
              <a:rPr lang="ru-RU" sz="135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Notebooks</a:t>
            </a:r>
            <a:endParaRPr sz="135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1eb3eaff7a3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92bd71da7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37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Збiр даних.</a:t>
            </a:r>
            <a:r>
              <a:rPr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Аналітики часто самі збирають дані. Це може включати проведення опитувань, відстеження характеристик відвідувачів на веб-сайті компанії або купівлю наборів даних у спеціалістів зі збору даних.</a:t>
            </a:r>
            <a:endParaRPr sz="1350">
              <a:solidFill>
                <a:srgbClr val="2F2F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37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Очищення даних.</a:t>
            </a:r>
            <a:r>
              <a:rPr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Сирі дані можуть містити дублікати, помилки або пропуски. Очищення даних означає підтримання якості даних в електронній таблиці або за допомогою мови програмування, щоб інтерпретації не були помилковими або викривленими.</a:t>
            </a:r>
            <a:endParaRPr sz="1350">
              <a:solidFill>
                <a:srgbClr val="2F2F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37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Моделювання даних.</a:t>
            </a:r>
            <a:r>
              <a:rPr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Це означає створення та проектування структури бази даних. Ти можеш вибрати, які типи даних зберігати і збирати, визначити, як категорії даних пов'язані між собою, і продумати, як дані насправді виглядатимуть.</a:t>
            </a:r>
            <a:endParaRPr sz="1350">
              <a:solidFill>
                <a:srgbClr val="2F2F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37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Інтерпретація даних.</a:t>
            </a:r>
            <a:r>
              <a:rPr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Інтерпретація даних передбачає пошук закономірностей або тенденцій у даних, які можуть дати відповідь на поставлене запитання.</a:t>
            </a:r>
            <a:endParaRPr sz="1350">
              <a:solidFill>
                <a:srgbClr val="2F2F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37"/>
              </a:buClr>
              <a:buSzPts val="1350"/>
              <a:buFont typeface="Montserrat"/>
              <a:buNone/>
            </a:pPr>
            <a:r>
              <a:rPr b="1"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Презентацiя даних.</a:t>
            </a:r>
            <a:r>
              <a:rPr lang="ru-RU" sz="1350">
                <a:solidFill>
                  <a:srgbClr val="2F2F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Поширення результатів досліджень буде ключовою частиною твоїєї роботи. Ти будешт робите це, створюючи візуалізації, такі як діаграми та графіки, пишучи звіти та представляючи інформацію зацікавленим сторонам.</a:t>
            </a:r>
            <a:endParaRPr sz="1350">
              <a:solidFill>
                <a:srgbClr val="2F2F37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2392bd71da7_0_62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b3eaff7a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g1eb3eaff7a3_0_34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b3eaff7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5" name="Google Shape;605;g1eb3eaff7a3_0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2c75374e15_0_908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g22c75374e15_0_9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c75374e15_0_9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22c75374e15_0_914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c75374e15_0_85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g22c75374e15_0_85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ru-RU"/>
              <a:t>Что</a:t>
            </a:r>
            <a:r>
              <a:rPr i="1" lang="ru-RU"/>
              <a:t> же такое система контроля версий?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первых это </a:t>
            </a:r>
            <a:r>
              <a:rPr b="1" i="0" lang="ru-RU"/>
              <a:t>Способ хранения </a:t>
            </a:r>
            <a:r>
              <a:rPr i="1" lang="ru-RU"/>
              <a:t>исходного кода не только одного разработчика но и </a:t>
            </a:r>
            <a:r>
              <a:rPr b="1" i="0" lang="ru-RU"/>
              <a:t>целой команды</a:t>
            </a:r>
            <a:r>
              <a:rPr i="1" lang="ru-RU"/>
              <a:t>, когда вы работаете в одиночестве то </a:t>
            </a:r>
            <a:r>
              <a:rPr b="1" i="0" lang="ru-RU"/>
              <a:t>все просто</a:t>
            </a:r>
            <a:r>
              <a:rPr i="1" lang="ru-RU"/>
              <a:t>, а когда над одним и тем же исходным кодом работает несколько разработчиков то возникают </a:t>
            </a:r>
            <a:r>
              <a:rPr b="1" i="0" lang="ru-RU"/>
              <a:t>новые проблемы</a:t>
            </a:r>
            <a:r>
              <a:rPr i="1" lang="ru-RU"/>
              <a:t> которые системы контроля версий помогают </a:t>
            </a:r>
            <a:r>
              <a:rPr b="1" i="0" lang="ru-RU"/>
              <a:t>решить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вторых системы контроля версий позволяют </a:t>
            </a:r>
            <a:r>
              <a:rPr b="1" i="0" lang="ru-RU"/>
              <a:t>хранить</a:t>
            </a:r>
            <a:r>
              <a:rPr i="1" lang="ru-RU"/>
              <a:t> историю изменений всех файлов внутри репозитория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и не просто хранить эту историю но и </a:t>
            </a:r>
            <a:r>
              <a:rPr b="1" i="0" lang="ru-RU"/>
              <a:t>перемещаться</a:t>
            </a:r>
            <a:r>
              <a:rPr i="1" lang="ru-RU"/>
              <a:t> по ней подобно машине времени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Также системы контроля версий позволяют </a:t>
            </a:r>
            <a:r>
              <a:rPr b="1" i="0" lang="ru-RU"/>
              <a:t>определять виновного</a:t>
            </a:r>
            <a:r>
              <a:rPr i="1" lang="ru-RU"/>
              <a:t>, что я имею в виду?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Иногда во время работы над проектом вылазят определенные </a:t>
            </a:r>
            <a:r>
              <a:rPr b="1" i="0" lang="ru-RU"/>
              <a:t>баги</a:t>
            </a:r>
            <a:r>
              <a:rPr i="1" lang="ru-RU"/>
              <a:t>, но эти баги вылазят не сразу после написания кода в этой ситуации бывает очень важно получить информацию о том </a:t>
            </a:r>
            <a:r>
              <a:rPr b="1" i="0" lang="ru-RU"/>
              <a:t>кто</a:t>
            </a:r>
            <a:r>
              <a:rPr i="1" lang="ru-RU"/>
              <a:t> и </a:t>
            </a:r>
            <a:r>
              <a:rPr b="1" i="0" lang="ru-RU"/>
              <a:t>когда</a:t>
            </a:r>
            <a:r>
              <a:rPr i="1" lang="ru-RU"/>
              <a:t> написал этот фрагмент кода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В такой ситуации системы контроля версий стают очень </a:t>
            </a:r>
            <a:r>
              <a:rPr b="1" i="0" lang="ru-RU"/>
              <a:t>полезным</a:t>
            </a:r>
            <a:r>
              <a:rPr i="1" lang="ru-RU"/>
              <a:t> инструментом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2c75374e15_0_86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Google Shape;714;g22c75374e15_0_8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ru-RU"/>
              <a:t>Что</a:t>
            </a:r>
            <a:r>
              <a:rPr i="1" lang="ru-RU"/>
              <a:t> же такое система контроля версий?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первых это </a:t>
            </a:r>
            <a:r>
              <a:rPr b="1" i="0" lang="ru-RU"/>
              <a:t>Способ хранения </a:t>
            </a:r>
            <a:r>
              <a:rPr i="1" lang="ru-RU"/>
              <a:t>исходного кода не только одного разработчика но и </a:t>
            </a:r>
            <a:r>
              <a:rPr b="1" i="0" lang="ru-RU"/>
              <a:t>целой команды</a:t>
            </a:r>
            <a:r>
              <a:rPr i="1" lang="ru-RU"/>
              <a:t>, когда вы работаете в одиночестве то </a:t>
            </a:r>
            <a:r>
              <a:rPr b="1" i="0" lang="ru-RU"/>
              <a:t>все просто</a:t>
            </a:r>
            <a:r>
              <a:rPr i="1" lang="ru-RU"/>
              <a:t>, а когда над одним и тем же исходным кодом работает несколько разработчиков то возникают </a:t>
            </a:r>
            <a:r>
              <a:rPr b="1" i="0" lang="ru-RU"/>
              <a:t>новые проблемы</a:t>
            </a:r>
            <a:r>
              <a:rPr i="1" lang="ru-RU"/>
              <a:t> которые системы контроля версий помогают </a:t>
            </a:r>
            <a:r>
              <a:rPr b="1" i="0" lang="ru-RU"/>
              <a:t>решить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вторых системы контроля версий позволяют </a:t>
            </a:r>
            <a:r>
              <a:rPr b="1" i="0" lang="ru-RU"/>
              <a:t>хранить</a:t>
            </a:r>
            <a:r>
              <a:rPr i="1" lang="ru-RU"/>
              <a:t> историю изменений всех файлов внутри репозитория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и не просто хранить эту историю но и </a:t>
            </a:r>
            <a:r>
              <a:rPr b="1" i="0" lang="ru-RU"/>
              <a:t>перемещаться</a:t>
            </a:r>
            <a:r>
              <a:rPr i="1" lang="ru-RU"/>
              <a:t> по ней подобно машине времени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Также системы контроля версий позволяют </a:t>
            </a:r>
            <a:r>
              <a:rPr b="1" i="0" lang="ru-RU"/>
              <a:t>определять виновного</a:t>
            </a:r>
            <a:r>
              <a:rPr i="1" lang="ru-RU"/>
              <a:t>, что я имею в виду?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Иногда во время работы над проектом вылазят определенные </a:t>
            </a:r>
            <a:r>
              <a:rPr b="1" i="0" lang="ru-RU"/>
              <a:t>баги</a:t>
            </a:r>
            <a:r>
              <a:rPr i="1" lang="ru-RU"/>
              <a:t>, но эти баги вылазят не сразу после написания кода в этой ситуации бывает очень важно получить информацию о том </a:t>
            </a:r>
            <a:r>
              <a:rPr b="1" i="0" lang="ru-RU"/>
              <a:t>кто</a:t>
            </a:r>
            <a:r>
              <a:rPr i="1" lang="ru-RU"/>
              <a:t> и </a:t>
            </a:r>
            <a:r>
              <a:rPr b="1" i="0" lang="ru-RU"/>
              <a:t>когда</a:t>
            </a:r>
            <a:r>
              <a:rPr i="1" lang="ru-RU"/>
              <a:t> написал этот фрагмент кода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В такой ситуации системы контроля версий стают очень </a:t>
            </a:r>
            <a:r>
              <a:rPr b="1" i="0" lang="ru-RU"/>
              <a:t>полезным</a:t>
            </a:r>
            <a:r>
              <a:rPr i="1" lang="ru-RU"/>
              <a:t> инструментом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559c4ef91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Google Shape;727;g2559c4ef91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c75374e15_0_8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2c75374e15_0_8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c75374e15_0_86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g22c75374e15_0_86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ru-RU"/>
              <a:t>Что</a:t>
            </a:r>
            <a:r>
              <a:rPr i="1" lang="ru-RU"/>
              <a:t> же такое система контроля версий?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первых это </a:t>
            </a:r>
            <a:r>
              <a:rPr b="1" i="0" lang="ru-RU"/>
              <a:t>Способ хранения </a:t>
            </a:r>
            <a:r>
              <a:rPr i="1" lang="ru-RU"/>
              <a:t>исходного кода не только одного разработчика но и </a:t>
            </a:r>
            <a:r>
              <a:rPr b="1" i="0" lang="ru-RU"/>
              <a:t>целой команды</a:t>
            </a:r>
            <a:r>
              <a:rPr i="1" lang="ru-RU"/>
              <a:t>, когда вы работаете в одиночестве то </a:t>
            </a:r>
            <a:r>
              <a:rPr b="1" i="0" lang="ru-RU"/>
              <a:t>все просто</a:t>
            </a:r>
            <a:r>
              <a:rPr i="1" lang="ru-RU"/>
              <a:t>, а когда над одним и тем же исходным кодом работает несколько разработчиков то возникают </a:t>
            </a:r>
            <a:r>
              <a:rPr b="1" i="0" lang="ru-RU"/>
              <a:t>новые проблемы</a:t>
            </a:r>
            <a:r>
              <a:rPr i="1" lang="ru-RU"/>
              <a:t> которые системы контроля версий помогают </a:t>
            </a:r>
            <a:r>
              <a:rPr b="1" i="0" lang="ru-RU"/>
              <a:t>решить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вторых системы контроля версий позволяют </a:t>
            </a:r>
            <a:r>
              <a:rPr b="1" i="0" lang="ru-RU"/>
              <a:t>хранить</a:t>
            </a:r>
            <a:r>
              <a:rPr i="1" lang="ru-RU"/>
              <a:t> историю изменений всех файлов внутри репозитория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и не просто хранить эту историю но и </a:t>
            </a:r>
            <a:r>
              <a:rPr b="1" i="0" lang="ru-RU"/>
              <a:t>перемещаться</a:t>
            </a:r>
            <a:r>
              <a:rPr i="1" lang="ru-RU"/>
              <a:t> по ней подобно машине времени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Также системы контроля версий позволяют </a:t>
            </a:r>
            <a:r>
              <a:rPr b="1" i="0" lang="ru-RU"/>
              <a:t>определять виновного</a:t>
            </a:r>
            <a:r>
              <a:rPr i="1" lang="ru-RU"/>
              <a:t>, что я имею в виду?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Иногда во время работы над проектом вылазят определенные </a:t>
            </a:r>
            <a:r>
              <a:rPr b="1" i="0" lang="ru-RU"/>
              <a:t>баги</a:t>
            </a:r>
            <a:r>
              <a:rPr i="1" lang="ru-RU"/>
              <a:t>, но эти баги вылазят не сразу после написания кода в этой ситуации бывает очень важно получить информацию о том </a:t>
            </a:r>
            <a:r>
              <a:rPr b="1" i="0" lang="ru-RU"/>
              <a:t>кто</a:t>
            </a:r>
            <a:r>
              <a:rPr i="1" lang="ru-RU"/>
              <a:t> и </a:t>
            </a:r>
            <a:r>
              <a:rPr b="1" i="0" lang="ru-RU"/>
              <a:t>когда</a:t>
            </a:r>
            <a:r>
              <a:rPr i="1" lang="ru-RU"/>
              <a:t> написал этот фрагмент кода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В такой ситуации системы контроля версий стают очень </a:t>
            </a:r>
            <a:r>
              <a:rPr b="1" i="0" lang="ru-RU"/>
              <a:t>полезным</a:t>
            </a:r>
            <a:r>
              <a:rPr i="1" lang="ru-RU"/>
              <a:t> инструментом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c75374e15_0_86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9" name="Google Shape;749;g22c75374e15_0_86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ru-RU"/>
              <a:t>Что</a:t>
            </a:r>
            <a:r>
              <a:rPr i="1" lang="ru-RU"/>
              <a:t> же такое система контроля версий?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первых это </a:t>
            </a:r>
            <a:r>
              <a:rPr b="1" i="0" lang="ru-RU"/>
              <a:t>Способ хранения </a:t>
            </a:r>
            <a:r>
              <a:rPr i="1" lang="ru-RU"/>
              <a:t>исходного кода не только одного разработчика но и </a:t>
            </a:r>
            <a:r>
              <a:rPr b="1" i="0" lang="ru-RU"/>
              <a:t>целой команды</a:t>
            </a:r>
            <a:r>
              <a:rPr i="1" lang="ru-RU"/>
              <a:t>, когда вы работаете в одиночестве то </a:t>
            </a:r>
            <a:r>
              <a:rPr b="1" i="0" lang="ru-RU"/>
              <a:t>все просто</a:t>
            </a:r>
            <a:r>
              <a:rPr i="1" lang="ru-RU"/>
              <a:t>, а когда над одним и тем же исходным кодом работает несколько разработчиков то возникают </a:t>
            </a:r>
            <a:r>
              <a:rPr b="1" i="0" lang="ru-RU"/>
              <a:t>новые проблемы</a:t>
            </a:r>
            <a:r>
              <a:rPr i="1" lang="ru-RU"/>
              <a:t> которые системы контроля версий помогают </a:t>
            </a:r>
            <a:r>
              <a:rPr b="1" i="0" lang="ru-RU"/>
              <a:t>решить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Во вторых системы контроля версий позволяют </a:t>
            </a:r>
            <a:r>
              <a:rPr b="1" i="0" lang="ru-RU"/>
              <a:t>хранить</a:t>
            </a:r>
            <a:r>
              <a:rPr i="1" lang="ru-RU"/>
              <a:t> историю изменений всех файлов внутри репозитория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и не просто хранить эту историю но и </a:t>
            </a:r>
            <a:r>
              <a:rPr b="1" i="0" lang="ru-RU"/>
              <a:t>перемещаться</a:t>
            </a:r>
            <a:r>
              <a:rPr i="1" lang="ru-RU"/>
              <a:t> по ней подобно машине времени</a:t>
            </a:r>
            <a:endParaRPr/>
          </a:p>
          <a:p>
            <a:pPr indent="-271636" lvl="0" marL="2716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Font typeface="Helvetica Neue"/>
              <a:buChar char="•"/>
            </a:pPr>
            <a:r>
              <a:rPr i="1" lang="ru-RU"/>
              <a:t>Также системы контроля версий позволяют </a:t>
            </a:r>
            <a:r>
              <a:rPr b="1" i="0" lang="ru-RU"/>
              <a:t>определять виновного</a:t>
            </a:r>
            <a:r>
              <a:rPr i="1" lang="ru-RU"/>
              <a:t>, что я имею в виду?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Иногда во время работы над проектом вылазят определенные </a:t>
            </a:r>
            <a:r>
              <a:rPr b="1" i="0" lang="ru-RU"/>
              <a:t>баги</a:t>
            </a:r>
            <a:r>
              <a:rPr i="1" lang="ru-RU"/>
              <a:t>, но эти баги вылазят не сразу после написания кода в этой ситуации бывает очень важно получить информацию о том </a:t>
            </a:r>
            <a:r>
              <a:rPr b="1" i="0" lang="ru-RU"/>
              <a:t>кто</a:t>
            </a:r>
            <a:r>
              <a:rPr i="1" lang="ru-RU"/>
              <a:t> и </a:t>
            </a:r>
            <a:r>
              <a:rPr b="1" i="0" lang="ru-RU"/>
              <a:t>когда</a:t>
            </a:r>
            <a:r>
              <a:rPr i="1" lang="ru-RU"/>
              <a:t> написал этот фрагмент кода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ru-RU"/>
              <a:t>В такой ситуации системы контроля версий стают очень </a:t>
            </a:r>
            <a:r>
              <a:rPr b="1" i="0" lang="ru-RU"/>
              <a:t>полезным</a:t>
            </a:r>
            <a:r>
              <a:rPr i="1" lang="ru-RU"/>
              <a:t> инструментом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2c75374e15_0_86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g22c75374e15_0_86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2c75374e15_0_8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g22c75374e15_0_86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8898e4fb10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9" name="Google Shape;799;g28898e4fb1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5da6e6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g255da6e663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2c75374e15_0_87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22c75374e15_0_87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22c75374e15_0_87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2c75374e15_0_8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3" name="Google Shape;823;g22c75374e15_0_8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2c75374e15_0_8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22c75374e15_0_8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c75374e15_0_87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22c75374e15_0_87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22c75374e15_0_87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c75374e15_0_8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22c75374e15_0_8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2c75374e15_0_87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22c75374e15_0_87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22c75374e15_0_87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2c75374e15_0_87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2c75374e15_0_87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2c75374e15_0_87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2c75374e15_0_8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g22c75374e15_0_8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2c75374e15_0_87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22c75374e15_0_8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22c75374e15_0_87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2c75374e15_0_8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8" name="Google Shape;898;g22c75374e15_0_8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2c75374e15_0_8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22c75374e15_0_88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2c75374e15_0_8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g22c75374e15_0_88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2c75374e15_0_8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22c75374e15_0_8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2c75374e15_0_88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22c75374e15_0_8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g22c75374e15_0_88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2c75374e15_0_88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g22c75374e15_0_8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2" name="Google Shape;942;g22c75374e15_0_88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c75374e15_0_8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2c75374e15_0_8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2c75374e15_0_8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22c75374e15_0_8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g22c75374e15_0_88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2c75374e15_0_88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22c75374e15_0_88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c75374e15_0_8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2c75374e15_0_8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2c75374e15_0_8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c75374e15_0_8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2c75374e15_0_8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c75374e15_0_8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2c75374e15_0_8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1df1a1a5c5_0_1722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  <p15:guide id="3" pos="2256">
          <p15:clr>
            <a:srgbClr val="FBAE40"/>
          </p15:clr>
        </p15:guide>
        <p15:guide id="4" pos="13104">
          <p15:clr>
            <a:srgbClr val="FBAE40"/>
          </p15:clr>
        </p15:guide>
        <p15:guide id="5" orient="horz" pos="960">
          <p15:clr>
            <a:srgbClr val="FBAE40"/>
          </p15:clr>
        </p15:guide>
        <p15:guide id="6" orient="horz" pos="76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1df1a1a5c5_0_1760"/>
          <p:cNvSpPr txBox="1"/>
          <p:nvPr>
            <p:ph type="title"/>
          </p:nvPr>
        </p:nvSpPr>
        <p:spPr>
          <a:xfrm>
            <a:off x="9367438" y="4238498"/>
            <a:ext cx="56487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1" i="0" sz="75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8" name="Google Shape;38;g21df1a1a5c5_0_1760"/>
          <p:cNvSpPr txBox="1"/>
          <p:nvPr>
            <p:ph idx="1" type="body"/>
          </p:nvPr>
        </p:nvSpPr>
        <p:spPr>
          <a:xfrm>
            <a:off x="3219450" y="4222750"/>
            <a:ext cx="17944800" cy="4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9" name="Google Shape;39;g21df1a1a5c5_0_1760"/>
          <p:cNvSpPr txBox="1"/>
          <p:nvPr>
            <p:ph idx="11" type="ftr"/>
          </p:nvPr>
        </p:nvSpPr>
        <p:spPr>
          <a:xfrm>
            <a:off x="8290560" y="12755880"/>
            <a:ext cx="7803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21df1a1a5c5_0_1760"/>
          <p:cNvSpPr txBox="1"/>
          <p:nvPr>
            <p:ph idx="10" type="dt"/>
          </p:nvPr>
        </p:nvSpPr>
        <p:spPr>
          <a:xfrm>
            <a:off x="1219200" y="12755880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21df1a1a5c5_0_1760"/>
          <p:cNvSpPr txBox="1"/>
          <p:nvPr>
            <p:ph idx="12" type="sldNum"/>
          </p:nvPr>
        </p:nvSpPr>
        <p:spPr>
          <a:xfrm>
            <a:off x="17556480" y="12755880"/>
            <a:ext cx="560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2">
  <p:cSld name="25_Custom Layout_2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1df1a1a5c5_0_1767"/>
          <p:cNvSpPr txBox="1"/>
          <p:nvPr>
            <p:ph type="title"/>
          </p:nvPr>
        </p:nvSpPr>
        <p:spPr>
          <a:xfrm>
            <a:off x="4057651" y="1893405"/>
            <a:ext cx="183057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1df1a1a5c5_0_1769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" name="Google Shape;47;g21df1a1a5c5_0_1769"/>
          <p:cNvSpPr txBox="1"/>
          <p:nvPr>
            <p:ph type="title"/>
          </p:nvPr>
        </p:nvSpPr>
        <p:spPr>
          <a:xfrm>
            <a:off x="2049942" y="5210588"/>
            <a:ext cx="20293500" cy="32943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4705"/>
              </a:srgbClr>
            </a:outerShdw>
          </a:effectLst>
        </p:spPr>
        <p:txBody>
          <a:bodyPr anchorCtr="0" anchor="t" bIns="0" lIns="0" spcFirstLastPara="1" rIns="0" wrap="square" tIns="38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b="1" i="0" sz="19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 1">
  <p:cSld name="89_Custom Layout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1df1a1a5c5_0_1772"/>
          <p:cNvSpPr txBox="1"/>
          <p:nvPr>
            <p:ph type="title"/>
          </p:nvPr>
        </p:nvSpPr>
        <p:spPr>
          <a:xfrm>
            <a:off x="4057650" y="1893406"/>
            <a:ext cx="81345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0" name="Google Shape;50;g21df1a1a5c5_0_1772"/>
          <p:cNvSpPr/>
          <p:nvPr>
            <p:ph idx="2" type="pic"/>
          </p:nvPr>
        </p:nvSpPr>
        <p:spPr>
          <a:xfrm>
            <a:off x="426921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" name="Google Shape;51;g21df1a1a5c5_0_1772"/>
          <p:cNvSpPr/>
          <p:nvPr>
            <p:ph idx="3" type="pic"/>
          </p:nvPr>
        </p:nvSpPr>
        <p:spPr>
          <a:xfrm>
            <a:off x="1087684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2" name="Google Shape;52;g21df1a1a5c5_0_1772"/>
          <p:cNvSpPr/>
          <p:nvPr>
            <p:ph idx="4" type="pic"/>
          </p:nvPr>
        </p:nvSpPr>
        <p:spPr>
          <a:xfrm>
            <a:off x="1748447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 1">
  <p:cSld name="92_Custom Layou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1df1a1a5c5_0_1777"/>
          <p:cNvSpPr/>
          <p:nvPr>
            <p:ph idx="2" type="pic"/>
          </p:nvPr>
        </p:nvSpPr>
        <p:spPr>
          <a:xfrm>
            <a:off x="4269218" y="2879124"/>
            <a:ext cx="6132000" cy="61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 2">
  <p:cSld name="TITLE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df1a1a5c5_0_1785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57" name="Google Shape;57;g21df1a1a5c5_0_1785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5pPr>
            <a:lvl6pPr indent="-31115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6pPr>
            <a:lvl7pPr indent="-31115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7pPr>
            <a:lvl8pPr indent="-311150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58" name="Google Shape;58;g21df1a1a5c5_0_1785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 1">
  <p:cSld name="1_Custom Layou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df1a1a5c5_0_1800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" name="Google Shape;61;g21df1a1a5c5_0_1800"/>
          <p:cNvSpPr txBox="1"/>
          <p:nvPr>
            <p:ph type="title"/>
          </p:nvPr>
        </p:nvSpPr>
        <p:spPr>
          <a:xfrm>
            <a:off x="2049942" y="5210588"/>
            <a:ext cx="20293500" cy="32943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5882"/>
              </a:srgbClr>
            </a:outerShdw>
          </a:effectLst>
        </p:spPr>
        <p:txBody>
          <a:bodyPr anchorCtr="0" anchor="t" bIns="0" lIns="0" spcFirstLastPara="1" rIns="0" wrap="square" tIns="38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  <a:defRPr b="1" i="0" sz="19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c75374e15_0_9201"/>
          <p:cNvSpPr txBox="1"/>
          <p:nvPr>
            <p:ph idx="11" type="ftr"/>
          </p:nvPr>
        </p:nvSpPr>
        <p:spPr>
          <a:xfrm>
            <a:off x="8290560" y="12755880"/>
            <a:ext cx="7803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g22c75374e15_0_9201"/>
          <p:cNvSpPr txBox="1"/>
          <p:nvPr>
            <p:ph idx="10" type="dt"/>
          </p:nvPr>
        </p:nvSpPr>
        <p:spPr>
          <a:xfrm>
            <a:off x="1219200" y="12755880"/>
            <a:ext cx="56079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2c75374e15_0_9201"/>
          <p:cNvSpPr txBox="1"/>
          <p:nvPr>
            <p:ph idx="12" type="sldNum"/>
          </p:nvPr>
        </p:nvSpPr>
        <p:spPr>
          <a:xfrm>
            <a:off x="17556480" y="12755880"/>
            <a:ext cx="560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 1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df1a1a5c5_0_1781"/>
          <p:cNvSpPr txBox="1"/>
          <p:nvPr>
            <p:ph type="title"/>
          </p:nvPr>
        </p:nvSpPr>
        <p:spPr>
          <a:xfrm>
            <a:off x="4833937" y="2303859"/>
            <a:ext cx="147168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8" name="Google Shape;68;g21df1a1a5c5_0_1781"/>
          <p:cNvSpPr txBox="1"/>
          <p:nvPr>
            <p:ph idx="1" type="body"/>
          </p:nvPr>
        </p:nvSpPr>
        <p:spPr>
          <a:xfrm>
            <a:off x="4833937" y="7072312"/>
            <a:ext cx="147168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5pPr>
            <a:lvl6pPr indent="-31115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6pPr>
            <a:lvl7pPr indent="-31115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7pPr>
            <a:lvl8pPr indent="-311150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69" name="Google Shape;69;g21df1a1a5c5_0_1781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1df1a1a5c5_0_1724"/>
          <p:cNvSpPr txBox="1"/>
          <p:nvPr>
            <p:ph type="title"/>
          </p:nvPr>
        </p:nvSpPr>
        <p:spPr>
          <a:xfrm>
            <a:off x="4057650" y="1893404"/>
            <a:ext cx="81345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3" name="Google Shape;13;g21df1a1a5c5_0_1724"/>
          <p:cNvSpPr/>
          <p:nvPr>
            <p:ph idx="2" type="pic"/>
          </p:nvPr>
        </p:nvSpPr>
        <p:spPr>
          <a:xfrm>
            <a:off x="12199924" y="2251076"/>
            <a:ext cx="10145700" cy="114648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 2">
  <p:cSld name="89_Custom Layou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df1a1a5c5_0_1789"/>
          <p:cNvSpPr txBox="1"/>
          <p:nvPr>
            <p:ph type="title"/>
          </p:nvPr>
        </p:nvSpPr>
        <p:spPr>
          <a:xfrm>
            <a:off x="4057650" y="1893406"/>
            <a:ext cx="81345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2" name="Google Shape;72;g21df1a1a5c5_0_1789"/>
          <p:cNvSpPr/>
          <p:nvPr>
            <p:ph idx="2" type="pic"/>
          </p:nvPr>
        </p:nvSpPr>
        <p:spPr>
          <a:xfrm>
            <a:off x="426921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" name="Google Shape;73;g21df1a1a5c5_0_1789"/>
          <p:cNvSpPr/>
          <p:nvPr>
            <p:ph idx="3" type="pic"/>
          </p:nvPr>
        </p:nvSpPr>
        <p:spPr>
          <a:xfrm>
            <a:off x="1087684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" name="Google Shape;74;g21df1a1a5c5_0_1789"/>
          <p:cNvSpPr/>
          <p:nvPr>
            <p:ph idx="4" type="pic"/>
          </p:nvPr>
        </p:nvSpPr>
        <p:spPr>
          <a:xfrm>
            <a:off x="1748447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 1">
  <p:cSld name="OBJECT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f1a1a5c5_0_1794"/>
          <p:cNvSpPr txBox="1"/>
          <p:nvPr>
            <p:ph type="title"/>
          </p:nvPr>
        </p:nvSpPr>
        <p:spPr>
          <a:xfrm>
            <a:off x="1219200" y="549277"/>
            <a:ext cx="21945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7" name="Google Shape;77;g21df1a1a5c5_0_1794"/>
          <p:cNvSpPr txBox="1"/>
          <p:nvPr>
            <p:ph idx="1" type="body"/>
          </p:nvPr>
        </p:nvSpPr>
        <p:spPr>
          <a:xfrm>
            <a:off x="1219200" y="3200403"/>
            <a:ext cx="21945600" cy="9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rmAutofit/>
          </a:bodyPr>
          <a:lstStyle>
            <a:lvl1pPr indent="-5334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1pPr>
            <a:lvl2pPr indent="-533400" lvl="1" marL="914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–"/>
              <a:defRPr/>
            </a:lvl2pPr>
            <a:lvl3pPr indent="-533400" lvl="2" marL="1371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3pPr>
            <a:lvl4pPr indent="-533400" lvl="3" marL="1828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–"/>
              <a:defRPr/>
            </a:lvl4pPr>
            <a:lvl5pPr indent="-533400" lvl="4" marL="22860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»"/>
              <a:defRPr/>
            </a:lvl5pPr>
            <a:lvl6pPr indent="-533400" lvl="5" marL="2743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6pPr>
            <a:lvl7pPr indent="-533400" lvl="6" marL="32004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7pPr>
            <a:lvl8pPr indent="-533400" lvl="7" marL="3657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8pPr>
            <a:lvl9pPr indent="-533400" lvl="8" marL="411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9pPr>
          </a:lstStyle>
          <a:p/>
        </p:txBody>
      </p:sp>
      <p:sp>
        <p:nvSpPr>
          <p:cNvPr id="78" name="Google Shape;78;g21df1a1a5c5_0_1794"/>
          <p:cNvSpPr txBox="1"/>
          <p:nvPr>
            <p:ph idx="10" type="dt"/>
          </p:nvPr>
        </p:nvSpPr>
        <p:spPr>
          <a:xfrm>
            <a:off x="1219200" y="12712704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21df1a1a5c5_0_1794"/>
          <p:cNvSpPr txBox="1"/>
          <p:nvPr>
            <p:ph idx="11" type="ftr"/>
          </p:nvPr>
        </p:nvSpPr>
        <p:spPr>
          <a:xfrm>
            <a:off x="8331200" y="12712704"/>
            <a:ext cx="7721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21df1a1a5c5_0_1794"/>
          <p:cNvSpPr txBox="1"/>
          <p:nvPr>
            <p:ph idx="12" type="sldNum"/>
          </p:nvPr>
        </p:nvSpPr>
        <p:spPr>
          <a:xfrm>
            <a:off x="17475201" y="12712704"/>
            <a:ext cx="56895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243800" spcFirstLastPara="1" rIns="243800" wrap="square" tIns="121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df1a1a5c5_0_1803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3" name="Google Shape;83;g21df1a1a5c5_0_180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1pPr>
            <a:lvl2pPr indent="-31115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2pPr>
            <a:lvl3pPr indent="-31115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3pPr>
            <a:lvl4pPr indent="-31115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4pPr>
            <a:lvl5pPr indent="-31115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5pPr>
            <a:lvl6pPr indent="-31115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6pPr>
            <a:lvl7pPr indent="-31115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7pPr>
            <a:lvl8pPr indent="-311150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4" name="Google Shape;84;g21df1a1a5c5_0_180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g21df1a1a5c5_0_180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Google Shape;86;g21df1a1a5c5_0_1803"/>
          <p:cNvSpPr txBox="1"/>
          <p:nvPr>
            <p:ph idx="12" type="sldNum"/>
          </p:nvPr>
        </p:nvSpPr>
        <p:spPr>
          <a:xfrm>
            <a:off x="11904950" y="13010554"/>
            <a:ext cx="5559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Title Slide">
  <p:cSld name="50_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df1a1a5c5_0_1809"/>
          <p:cNvSpPr/>
          <p:nvPr>
            <p:ph idx="2" type="pic"/>
          </p:nvPr>
        </p:nvSpPr>
        <p:spPr>
          <a:xfrm>
            <a:off x="8315779" y="1846395"/>
            <a:ext cx="7752900" cy="7752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5760">
          <p15:clr>
            <a:srgbClr val="FBAE40"/>
          </p15:clr>
        </p15:guide>
        <p15:guide id="2" pos="10240">
          <p15:clr>
            <a:srgbClr val="FBAE40"/>
          </p15:clr>
        </p15:guide>
        <p15:guide id="3" pos="3008">
          <p15:clr>
            <a:srgbClr val="FBAE40"/>
          </p15:clr>
        </p15:guide>
        <p15:guide id="4" pos="17472">
          <p15:clr>
            <a:srgbClr val="FBAE40"/>
          </p15:clr>
        </p15:guide>
        <p15:guide id="5" orient="horz" pos="1280">
          <p15:clr>
            <a:srgbClr val="FBAE40"/>
          </p15:clr>
        </p15:guide>
        <p15:guide id="6" orient="horz" pos="102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OBJECT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df1a1a5c5_0_1738"/>
          <p:cNvSpPr txBox="1"/>
          <p:nvPr>
            <p:ph type="title"/>
          </p:nvPr>
        </p:nvSpPr>
        <p:spPr>
          <a:xfrm>
            <a:off x="1676400" y="730250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1" name="Google Shape;91;g21df1a1a5c5_0_1738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rmAutofit/>
          </a:bodyPr>
          <a:lstStyle>
            <a:lvl1pPr indent="-463550" lvl="0" marL="4572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1pPr>
            <a:lvl2pPr indent="-46355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2pPr>
            <a:lvl3pPr indent="-463550" lvl="2" marL="1371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3pPr>
            <a:lvl4pPr indent="-463550" lvl="3" marL="1828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4pPr>
            <a:lvl5pPr indent="-463550" lvl="4" marL="22860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5pPr>
            <a:lvl6pPr indent="-463550" lvl="5" marL="2743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6pPr>
            <a:lvl7pPr indent="-463550" lvl="6" marL="3200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7pPr>
            <a:lvl8pPr indent="-463550" lvl="7" marL="3657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8pPr>
            <a:lvl9pPr indent="-463550" lvl="8" marL="4114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/>
            </a:lvl9pPr>
          </a:lstStyle>
          <a:p/>
        </p:txBody>
      </p:sp>
      <p:sp>
        <p:nvSpPr>
          <p:cNvPr id="92" name="Google Shape;92;g21df1a1a5c5_0_1738"/>
          <p:cNvSpPr txBox="1"/>
          <p:nvPr>
            <p:ph idx="12" type="sldNum"/>
          </p:nvPr>
        </p:nvSpPr>
        <p:spPr>
          <a:xfrm>
            <a:off x="17221200" y="12712700"/>
            <a:ext cx="5486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2">
  <p:cSld name="46_Custom Layout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df1a1a5c5_0_1752"/>
          <p:cNvSpPr txBox="1"/>
          <p:nvPr>
            <p:ph type="title"/>
          </p:nvPr>
        </p:nvSpPr>
        <p:spPr>
          <a:xfrm>
            <a:off x="4057650" y="1893404"/>
            <a:ext cx="81345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5" name="Google Shape;95;g21df1a1a5c5_0_1752"/>
          <p:cNvSpPr/>
          <p:nvPr>
            <p:ph idx="2" type="pic"/>
          </p:nvPr>
        </p:nvSpPr>
        <p:spPr>
          <a:xfrm>
            <a:off x="12199924" y="2251076"/>
            <a:ext cx="10145700" cy="114648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3">
  <p:cSld name="25_Custom Layout_3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df1a1a5c5_0_1779"/>
          <p:cNvSpPr txBox="1"/>
          <p:nvPr>
            <p:ph type="title"/>
          </p:nvPr>
        </p:nvSpPr>
        <p:spPr>
          <a:xfrm>
            <a:off x="1676400" y="730250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f1a1a5c5_0_1681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00" name="Google Shape;100;g21df1a1a5c5_0_1681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01" name="Google Shape;101;g21df1a1a5c5_0_168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df1a1a5c5_0_1685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4" name="Google Shape;104;g21df1a1a5c5_0_168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df1a1a5c5_0_168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7" name="Google Shape;107;g21df1a1a5c5_0_168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08" name="Google Shape;108;g21df1a1a5c5_0_168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1df1a1a5c5_0_1727"/>
          <p:cNvSpPr txBox="1"/>
          <p:nvPr>
            <p:ph type="title"/>
          </p:nvPr>
        </p:nvSpPr>
        <p:spPr>
          <a:xfrm>
            <a:off x="4057648" y="1893404"/>
            <a:ext cx="183057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f1a1a5c5_0_169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1" name="Google Shape;111;g21df1a1a5c5_0_1692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12" name="Google Shape;112;g21df1a1a5c5_0_1692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13" name="Google Shape;113;g21df1a1a5c5_0_169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df1a1a5c5_0_169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6" name="Google Shape;116;g21df1a1a5c5_0_169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df1a1a5c5_0_1700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9" name="Google Shape;119;g21df1a1a5c5_0_1700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20" name="Google Shape;120;g21df1a1a5c5_0_170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df1a1a5c5_0_1704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23" name="Google Shape;123;g21df1a1a5c5_0_170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df1a1a5c5_0_1707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1df1a1a5c5_0_1707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127" name="Google Shape;127;g21df1a1a5c5_0_1707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8" name="Google Shape;128;g21df1a1a5c5_0_1707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29" name="Google Shape;129;g21df1a1a5c5_0_170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df1a1a5c5_0_1713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132" name="Google Shape;132;g21df1a1a5c5_0_171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df1a1a5c5_0_1716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135" name="Google Shape;135;g21df1a1a5c5_0_1716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36" name="Google Shape;136;g21df1a1a5c5_0_171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df1a1a5c5_0_172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підзаголовок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df1a1a5c5_0_1745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1" name="Google Shape;141;g21df1a1a5c5_0_1745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 Light"/>
              <a:buNone/>
              <a:defRPr sz="4500"/>
            </a:lvl5pPr>
            <a:lvl6pPr indent="-31115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6pPr>
            <a:lvl7pPr indent="-31115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7pPr>
            <a:lvl8pPr indent="-311150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42" name="Google Shape;142;g21df1a1a5c5_0_1745"/>
          <p:cNvSpPr txBox="1"/>
          <p:nvPr>
            <p:ph idx="12" type="sldNum"/>
          </p:nvPr>
        </p:nvSpPr>
        <p:spPr>
          <a:xfrm>
            <a:off x="11935814" y="13010554"/>
            <a:ext cx="494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2 1">
  <p:cSld name="46_Custom Layout_2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c75374e15_0_9007"/>
          <p:cNvSpPr txBox="1"/>
          <p:nvPr>
            <p:ph type="title"/>
          </p:nvPr>
        </p:nvSpPr>
        <p:spPr>
          <a:xfrm>
            <a:off x="4057650" y="1893404"/>
            <a:ext cx="81345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45" name="Google Shape;145;g22c75374e15_0_9007"/>
          <p:cNvSpPr/>
          <p:nvPr>
            <p:ph idx="2" type="pic"/>
          </p:nvPr>
        </p:nvSpPr>
        <p:spPr>
          <a:xfrm>
            <a:off x="12199924" y="2251076"/>
            <a:ext cx="10145700" cy="114648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">
  <p:cSld name="92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1df1a1a5c5_0_1729"/>
          <p:cNvSpPr/>
          <p:nvPr>
            <p:ph idx="2" type="pic"/>
          </p:nvPr>
        </p:nvSpPr>
        <p:spPr>
          <a:xfrm>
            <a:off x="4269218" y="2879124"/>
            <a:ext cx="6132000" cy="61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1df1a1a5c5_0_1731"/>
          <p:cNvSpPr txBox="1"/>
          <p:nvPr>
            <p:ph type="title"/>
          </p:nvPr>
        </p:nvSpPr>
        <p:spPr>
          <a:xfrm>
            <a:off x="4057650" y="1893406"/>
            <a:ext cx="81345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" name="Google Shape;20;g21df1a1a5c5_0_1731"/>
          <p:cNvSpPr/>
          <p:nvPr>
            <p:ph idx="2" type="pic"/>
          </p:nvPr>
        </p:nvSpPr>
        <p:spPr>
          <a:xfrm>
            <a:off x="426921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" name="Google Shape;21;g21df1a1a5c5_0_1731"/>
          <p:cNvSpPr/>
          <p:nvPr>
            <p:ph idx="3" type="pic"/>
          </p:nvPr>
        </p:nvSpPr>
        <p:spPr>
          <a:xfrm>
            <a:off x="1087684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" name="Google Shape;22;g21df1a1a5c5_0_1731"/>
          <p:cNvSpPr/>
          <p:nvPr>
            <p:ph idx="4" type="pic"/>
          </p:nvPr>
        </p:nvSpPr>
        <p:spPr>
          <a:xfrm>
            <a:off x="17484478" y="4511398"/>
            <a:ext cx="6132000" cy="52992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1">
  <p:cSld name="25_Custom Layout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1df1a1a5c5_0_1736"/>
          <p:cNvSpPr txBox="1"/>
          <p:nvPr>
            <p:ph type="title"/>
          </p:nvPr>
        </p:nvSpPr>
        <p:spPr>
          <a:xfrm>
            <a:off x="1676400" y="730250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1">
  <p:cSld name="46_Custom Layou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1df1a1a5c5_0_1742"/>
          <p:cNvSpPr txBox="1"/>
          <p:nvPr>
            <p:ph type="title"/>
          </p:nvPr>
        </p:nvSpPr>
        <p:spPr>
          <a:xfrm>
            <a:off x="4057650" y="1893404"/>
            <a:ext cx="81345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7" name="Google Shape;27;g21df1a1a5c5_0_1742"/>
          <p:cNvSpPr/>
          <p:nvPr>
            <p:ph idx="2" type="pic"/>
          </p:nvPr>
        </p:nvSpPr>
        <p:spPr>
          <a:xfrm>
            <a:off x="12199924" y="2251076"/>
            <a:ext cx="10145700" cy="114648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 1 1">
  <p:cSld name="46_Custom Layout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1df1a1a5c5_0_1749"/>
          <p:cNvSpPr txBox="1"/>
          <p:nvPr>
            <p:ph type="title"/>
          </p:nvPr>
        </p:nvSpPr>
        <p:spPr>
          <a:xfrm>
            <a:off x="4057650" y="1893404"/>
            <a:ext cx="8134500" cy="4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0" name="Google Shape;30;g21df1a1a5c5_0_1749"/>
          <p:cNvSpPr/>
          <p:nvPr>
            <p:ph idx="2" type="pic"/>
          </p:nvPr>
        </p:nvSpPr>
        <p:spPr>
          <a:xfrm>
            <a:off x="12199924" y="2251076"/>
            <a:ext cx="10145700" cy="114648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99000">
                <a:srgbClr val="000000">
                  <a:alpha val="20000"/>
                </a:srgbClr>
              </a:gs>
              <a:gs pos="100000">
                <a:srgbClr val="000000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3" showMasterSp="0">
  <p:cSld name="TITLE_AND_BODY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1df1a1a5c5_0_1755"/>
          <p:cNvSpPr txBox="1"/>
          <p:nvPr>
            <p:ph idx="1" type="body"/>
          </p:nvPr>
        </p:nvSpPr>
        <p:spPr>
          <a:xfrm>
            <a:off x="1201340" y="11859862"/>
            <a:ext cx="2197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rmAutofit/>
          </a:bodyPr>
          <a:lstStyle>
            <a:lvl1pPr indent="-4635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●"/>
              <a:defRPr b="1"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○"/>
              <a:defRPr/>
            </a:lvl2pPr>
            <a:lvl3pPr indent="-4635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■"/>
              <a:defRPr/>
            </a:lvl3pPr>
            <a:lvl4pPr indent="-4635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●"/>
              <a:defRPr/>
            </a:lvl4pPr>
            <a:lvl5pPr indent="-4635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○"/>
              <a:defRPr/>
            </a:lvl5pPr>
            <a:lvl6pPr indent="-4635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■"/>
              <a:defRPr/>
            </a:lvl6pPr>
            <a:lvl7pPr indent="-4635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●"/>
              <a:defRPr/>
            </a:lvl7pPr>
            <a:lvl8pPr indent="-4635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○"/>
              <a:defRPr/>
            </a:lvl8pPr>
            <a:lvl9pPr indent="-4635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■"/>
              <a:defRPr/>
            </a:lvl9pPr>
          </a:lstStyle>
          <a:p/>
        </p:txBody>
      </p:sp>
      <p:sp>
        <p:nvSpPr>
          <p:cNvPr id="33" name="Google Shape;33;g21df1a1a5c5_0_1755"/>
          <p:cNvSpPr txBox="1"/>
          <p:nvPr>
            <p:ph type="title"/>
          </p:nvPr>
        </p:nvSpPr>
        <p:spPr>
          <a:xfrm>
            <a:off x="1206496" y="2574990"/>
            <a:ext cx="21971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0"/>
              <a:buFont typeface="Helvetica Neue"/>
              <a:buNone/>
              <a:defRPr b="1" sz="1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/>
            </a:lvl9pPr>
          </a:lstStyle>
          <a:p/>
        </p:txBody>
      </p:sp>
      <p:sp>
        <p:nvSpPr>
          <p:cNvPr id="34" name="Google Shape;34;g21df1a1a5c5_0_1755"/>
          <p:cNvSpPr txBox="1"/>
          <p:nvPr>
            <p:ph idx="2" type="body"/>
          </p:nvPr>
        </p:nvSpPr>
        <p:spPr>
          <a:xfrm>
            <a:off x="1201342" y="7223190"/>
            <a:ext cx="21971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65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Char char="●"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65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Char char="○"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65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Char char="■"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65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Char char="●"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65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Char char="○"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■"/>
              <a:defRPr/>
            </a:lvl6pPr>
            <a:lvl7pPr indent="-4635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●"/>
              <a:defRPr/>
            </a:lvl7pPr>
            <a:lvl8pPr indent="-4635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○"/>
              <a:defRPr/>
            </a:lvl8pPr>
            <a:lvl9pPr indent="-4635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Char char="■"/>
              <a:defRPr/>
            </a:lvl9pPr>
          </a:lstStyle>
          <a:p/>
        </p:txBody>
      </p:sp>
      <p:sp>
        <p:nvSpPr>
          <p:cNvPr id="35" name="Google Shape;35;g21df1a1a5c5_0_1755"/>
          <p:cNvSpPr txBox="1"/>
          <p:nvPr>
            <p:ph idx="12" type="sldNum"/>
          </p:nvPr>
        </p:nvSpPr>
        <p:spPr>
          <a:xfrm>
            <a:off x="11995148" y="13080998"/>
            <a:ext cx="380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2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1df1a1a5c5_0_167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1df1a1a5c5_0_1677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1df1a1a5c5_0_167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Relationship Id="rId4" Type="http://schemas.openxmlformats.org/officeDocument/2006/relationships/image" Target="../media/image10.png"/><Relationship Id="rId5" Type="http://schemas.openxmlformats.org/officeDocument/2006/relationships/hyperlink" Target="https://goit.global/ua/review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image" Target="../media/image70.png"/><Relationship Id="rId6" Type="http://schemas.openxmlformats.org/officeDocument/2006/relationships/image" Target="../media/image34.png"/><Relationship Id="rId7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gif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10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76.png"/><Relationship Id="rId5" Type="http://schemas.openxmlformats.org/officeDocument/2006/relationships/image" Target="../media/image71.png"/><Relationship Id="rId6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82.png"/><Relationship Id="rId5" Type="http://schemas.openxmlformats.org/officeDocument/2006/relationships/image" Target="../media/image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82.png"/><Relationship Id="rId5" Type="http://schemas.openxmlformats.org/officeDocument/2006/relationships/image" Target="../media/image9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93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100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87.png"/><Relationship Id="rId8" Type="http://schemas.openxmlformats.org/officeDocument/2006/relationships/image" Target="../media/image104.png"/><Relationship Id="rId11" Type="http://schemas.openxmlformats.org/officeDocument/2006/relationships/image" Target="../media/image107.png"/><Relationship Id="rId10" Type="http://schemas.openxmlformats.org/officeDocument/2006/relationships/image" Target="../media/image95.png"/><Relationship Id="rId13" Type="http://schemas.openxmlformats.org/officeDocument/2006/relationships/image" Target="../media/image98.png"/><Relationship Id="rId12" Type="http://schemas.openxmlformats.org/officeDocument/2006/relationships/image" Target="../media/image106.png"/><Relationship Id="rId15" Type="http://schemas.openxmlformats.org/officeDocument/2006/relationships/image" Target="../media/image99.png"/><Relationship Id="rId14" Type="http://schemas.openxmlformats.org/officeDocument/2006/relationships/image" Target="../media/image94.png"/><Relationship Id="rId17" Type="http://schemas.openxmlformats.org/officeDocument/2006/relationships/image" Target="../media/image96.png"/><Relationship Id="rId16" Type="http://schemas.openxmlformats.org/officeDocument/2006/relationships/image" Target="../media/image97.png"/><Relationship Id="rId19" Type="http://schemas.openxmlformats.org/officeDocument/2006/relationships/image" Target="../media/image10.png"/><Relationship Id="rId18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01.jpg"/><Relationship Id="rId5" Type="http://schemas.openxmlformats.org/officeDocument/2006/relationships/image" Target="../media/image112.jpg"/><Relationship Id="rId6" Type="http://schemas.openxmlformats.org/officeDocument/2006/relationships/image" Target="../media/image103.jpg"/><Relationship Id="rId7" Type="http://schemas.openxmlformats.org/officeDocument/2006/relationships/image" Target="../media/image109.jpg"/><Relationship Id="rId8" Type="http://schemas.openxmlformats.org/officeDocument/2006/relationships/image" Target="../media/image1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hyperlink" Target="https://i.goit.global/data_analyst_1" TargetMode="External"/><Relationship Id="rId5" Type="http://schemas.openxmlformats.org/officeDocument/2006/relationships/image" Target="../media/image113.png"/><Relationship Id="rId6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VXuBEJzQrDs601hFRNnNgVErz4-bHMxc/view" TargetMode="External"/><Relationship Id="rId4" Type="http://schemas.openxmlformats.org/officeDocument/2006/relationships/hyperlink" Target="https://docs.google.com/presentation/d/1X8S9ryIsmgayk1oEqSA6wf4CV5pf2jxm/edit#slide=id.g2123c770e05_10_0" TargetMode="External"/><Relationship Id="rId5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6.png"/><Relationship Id="rId4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1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1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0.png"/><Relationship Id="rId4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122.jpg"/><Relationship Id="rId5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7.jp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4.jp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5.jpg"/><Relationship Id="rId4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6.png"/><Relationship Id="rId4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Relationship Id="rId11" Type="http://schemas.openxmlformats.org/officeDocument/2006/relationships/image" Target="../media/image24.png"/><Relationship Id="rId10" Type="http://schemas.openxmlformats.org/officeDocument/2006/relationships/image" Target="../media/image31.png"/><Relationship Id="rId13" Type="http://schemas.openxmlformats.org/officeDocument/2006/relationships/image" Target="../media/image23.png"/><Relationship Id="rId12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playlist?list=PLViULGko0FdiJafuRKWeJTQ5CbnO0fsPi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2c75374e15_0_8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116463" y="398038"/>
            <a:ext cx="12573125" cy="1943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2c75374e15_0_8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59529" y="4914875"/>
            <a:ext cx="9665593" cy="819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2c75374e15_0_8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276" y="12771900"/>
            <a:ext cx="1771450" cy="5370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2c75374e15_0_8143"/>
          <p:cNvSpPr txBox="1"/>
          <p:nvPr/>
        </p:nvSpPr>
        <p:spPr>
          <a:xfrm>
            <a:off x="2258725" y="1524000"/>
            <a:ext cx="95418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0"/>
              <a:buFont typeface="Arial"/>
              <a:buNone/>
            </a:pPr>
            <a:r>
              <a:rPr b="1" i="0" lang="ru-RU" sz="1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b="0" i="0" sz="1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c75374e15_0_8143"/>
          <p:cNvSpPr txBox="1"/>
          <p:nvPr/>
        </p:nvSpPr>
        <p:spPr>
          <a:xfrm>
            <a:off x="2258725" y="3537300"/>
            <a:ext cx="117960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1" i="0" lang="ru-RU" sz="7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b="0" i="0" sz="7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22c75374e15_0_8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68150" y="3207500"/>
            <a:ext cx="1549426" cy="158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2c75374e15_0_8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739893">
            <a:off x="16110250" y="4723301"/>
            <a:ext cx="738427" cy="75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2c75374e15_0_8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077728">
            <a:off x="8131673" y="10744005"/>
            <a:ext cx="1436024" cy="14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2c75374e15_0_8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513128">
            <a:off x="9246176" y="6365956"/>
            <a:ext cx="523975" cy="534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2c75374e15_0_8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513047">
            <a:off x="11694259" y="8536987"/>
            <a:ext cx="707805" cy="72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07e59f4bc_0_0"/>
          <p:cNvSpPr/>
          <p:nvPr/>
        </p:nvSpPr>
        <p:spPr>
          <a:xfrm>
            <a:off x="-71467" y="-107133"/>
            <a:ext cx="24592800" cy="138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2507e59f4b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67" y="-43503"/>
            <a:ext cx="23413664" cy="1407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507e59f4b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333" y="12533265"/>
            <a:ext cx="2190703" cy="6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507e59f4bc_0_0"/>
          <p:cNvSpPr/>
          <p:nvPr/>
        </p:nvSpPr>
        <p:spPr>
          <a:xfrm>
            <a:off x="803667" y="4779933"/>
            <a:ext cx="81552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75" spcFirstLastPara="1" rIns="9147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ru-RU" sz="3700" u="sng" cap="none" strike="noStrike">
                <a:solidFill>
                  <a:srgbClr val="0097A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Посилання на журнал</a:t>
            </a:r>
            <a:r>
              <a:rPr b="0" i="0" lang="ru-RU" sz="3700" u="sng" cap="none" strike="noStrike">
                <a:solidFill>
                  <a:srgbClr val="009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</a:t>
            </a:r>
            <a:endParaRPr b="0" i="0" sz="3700" u="sng" cap="none" strike="noStrike">
              <a:solidFill>
                <a:srgbClr val="0097A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8" name="Google Shape;278;g2507e59f4bc_0_0"/>
          <p:cNvSpPr/>
          <p:nvPr/>
        </p:nvSpPr>
        <p:spPr>
          <a:xfrm flipH="1" rot="796708">
            <a:off x="7790780" y="5627866"/>
            <a:ext cx="1162704" cy="1030872"/>
          </a:xfrm>
          <a:custGeom>
            <a:rect b="b" l="l" r="r" t="t"/>
            <a:pathLst>
              <a:path extrusionOk="0" h="40069" w="45206">
                <a:moveTo>
                  <a:pt x="0" y="12329"/>
                </a:moveTo>
                <a:lnTo>
                  <a:pt x="45206" y="0"/>
                </a:lnTo>
                <a:lnTo>
                  <a:pt x="16439" y="40069"/>
                </a:lnTo>
                <a:lnTo>
                  <a:pt x="14384" y="20548"/>
                </a:lnTo>
                <a:close/>
              </a:path>
            </a:pathLst>
          </a:custGeom>
          <a:solidFill>
            <a:srgbClr val="32BECB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mc:AlternateContent>
    <mc:Choice Requires="p14">
      <p:transition spd="slow" p14:dur="41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c75374e15_0_8271"/>
          <p:cNvSpPr/>
          <p:nvPr/>
        </p:nvSpPr>
        <p:spPr>
          <a:xfrm>
            <a:off x="2282517" y="4394300"/>
            <a:ext cx="10807200" cy="1676100"/>
          </a:xfrm>
          <a:prstGeom prst="roundRect">
            <a:avLst>
              <a:gd fmla="val 9907" name="adj"/>
            </a:avLst>
          </a:prstGeom>
          <a:solidFill>
            <a:srgbClr val="32BECB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2c75374e15_0_8271"/>
          <p:cNvSpPr txBox="1"/>
          <p:nvPr/>
        </p:nvSpPr>
        <p:spPr>
          <a:xfrm>
            <a:off x="2712700" y="4593558"/>
            <a:ext cx="65775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3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Client Happіness Manager </a:t>
            </a:r>
            <a:r>
              <a:rPr b="0" i="0" lang="ru-RU" sz="3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(клієнт-менеджер)</a:t>
            </a:r>
            <a:endParaRPr b="0" i="0" sz="32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g22c75374e15_0_8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2c75374e15_0_8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0925" y="944100"/>
            <a:ext cx="10198500" cy="11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7" name="Google Shape;287;g22c75374e15_0_8271"/>
          <p:cNvSpPr txBox="1"/>
          <p:nvPr/>
        </p:nvSpPr>
        <p:spPr>
          <a:xfrm>
            <a:off x="2258717" y="944100"/>
            <a:ext cx="117633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Волкова Юлія</a:t>
            </a:r>
            <a:endParaRPr b="1" sz="4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22c75374e15_0_8271"/>
          <p:cNvSpPr txBox="1"/>
          <p:nvPr/>
        </p:nvSpPr>
        <p:spPr>
          <a:xfrm>
            <a:off x="2712700" y="6356500"/>
            <a:ext cx="7944000" cy="5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00" spcFirstLastPara="1" rIns="68600" wrap="square" tIns="34325">
            <a:noAutofit/>
          </a:bodyPr>
          <a:lstStyle/>
          <a:p>
            <a:pPr indent="-431800" lvl="0" marL="4699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Вирішує організаційні питання  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Online ПН-ПТ з 10.00-19.00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Звертатися в Slack 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Субота, неділя - вихідні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lang="ru-RU" sz="3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i.volkova@goit.ua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Montserrat"/>
              <a:buChar char="➔"/>
            </a:pPr>
            <a:r>
              <a:rPr lang="ru-RU" sz="3200">
                <a:solidFill>
                  <a:srgbClr val="00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+380 73 433 89 85</a:t>
            </a:r>
            <a:endParaRPr sz="3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eb3ed61101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8325" y="2061350"/>
            <a:ext cx="8725426" cy="102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eb3ed61101_1_2"/>
          <p:cNvPicPr preferRelativeResize="0"/>
          <p:nvPr/>
        </p:nvPicPr>
        <p:blipFill rotWithShape="1">
          <a:blip r:embed="rId4">
            <a:alphaModFix/>
          </a:blip>
          <a:srcRect b="0" l="0" r="0" t="5526"/>
          <a:stretch/>
        </p:blipFill>
        <p:spPr>
          <a:xfrm>
            <a:off x="1521125" y="336516"/>
            <a:ext cx="10874467" cy="41504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g1eb3ed61101_1_2"/>
          <p:cNvSpPr txBox="1"/>
          <p:nvPr/>
        </p:nvSpPr>
        <p:spPr>
          <a:xfrm>
            <a:off x="4236025" y="1180200"/>
            <a:ext cx="39216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ru-RU" sz="4800" u="none" cap="none" strike="noStrike">
                <a:solidFill>
                  <a:srgbClr val="000000"/>
                </a:solidFill>
                <a:highlight>
                  <a:srgbClr val="EEEEEE"/>
                </a:highlight>
                <a:latin typeface="Montserrat"/>
                <a:ea typeface="Montserrat"/>
                <a:cs typeface="Montserrat"/>
                <a:sym typeface="Montserrat"/>
              </a:rPr>
              <a:t>На місці</a:t>
            </a:r>
            <a:endParaRPr b="0" i="0" sz="4800" u="none" cap="none" strike="noStrike">
              <a:solidFill>
                <a:srgbClr val="000000"/>
              </a:solidFill>
              <a:highlight>
                <a:srgbClr val="EEEEE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1eb3ed61101_1_2"/>
          <p:cNvSpPr txBox="1"/>
          <p:nvPr/>
        </p:nvSpPr>
        <p:spPr>
          <a:xfrm>
            <a:off x="-8" y="5632600"/>
            <a:ext cx="14252100" cy="7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4500" u="none" cap="none" strike="noStrike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СБ-НД</a:t>
            </a:r>
            <a:r>
              <a:rPr b="1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 SLACK</a:t>
            </a: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ru-RU" sz="45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організаційні питання - до </a:t>
            </a:r>
            <a:r>
              <a:rPr b="1" i="0" lang="ru-RU" sz="45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@chm goit,</a:t>
            </a:r>
            <a:r>
              <a:rPr b="0" i="0" lang="ru-RU" sz="45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4500" u="none" cap="none" strike="noStrike">
                <a:solidFill>
                  <a:srgbClr val="12A682"/>
                </a:solidFill>
                <a:latin typeface="Montserrat"/>
                <a:ea typeface="Montserrat"/>
                <a:cs typeface="Montserrat"/>
                <a:sym typeface="Montserrat"/>
              </a:rPr>
              <a:t>СБ та НД з 10:00 до 19:00 </a:t>
            </a:r>
            <a:br>
              <a:rPr b="1" i="0" lang="ru-RU" sz="4500" u="none" cap="none" strike="noStrike">
                <a:solidFill>
                  <a:srgbClr val="12A68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i="0" lang="ru-RU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🧡</a:t>
            </a:r>
            <a:r>
              <a:rPr b="1" i="0" lang="ru-RU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 i="0" sz="4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4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c75374e15_0_8282"/>
          <p:cNvSpPr/>
          <p:nvPr/>
        </p:nvSpPr>
        <p:spPr>
          <a:xfrm>
            <a:off x="1718317" y="4155775"/>
            <a:ext cx="10807200" cy="1676100"/>
          </a:xfrm>
          <a:prstGeom prst="roundRect">
            <a:avLst>
              <a:gd fmla="val 9907" name="adj"/>
            </a:avLst>
          </a:prstGeom>
          <a:solidFill>
            <a:srgbClr val="32BECB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2c75374e15_0_8282"/>
          <p:cNvSpPr txBox="1"/>
          <p:nvPr/>
        </p:nvSpPr>
        <p:spPr>
          <a:xfrm>
            <a:off x="2380614" y="4613275"/>
            <a:ext cx="71391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Викладач на курсі</a:t>
            </a:r>
            <a:endParaRPr b="0" i="0" sz="29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22c75374e15_0_8282"/>
          <p:cNvSpPr txBox="1"/>
          <p:nvPr>
            <p:ph type="title"/>
          </p:nvPr>
        </p:nvSpPr>
        <p:spPr>
          <a:xfrm>
            <a:off x="1882650" y="2597946"/>
            <a:ext cx="97263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714"/>
              <a:buFont typeface="Montserrat SemiBold"/>
              <a:buNone/>
            </a:pPr>
            <a:r>
              <a:rPr b="1" lang="ru-RU" sz="7000">
                <a:highlight>
                  <a:schemeClr val="lt1"/>
                </a:highlight>
              </a:rPr>
              <a:t>Мужицька Наталя</a:t>
            </a:r>
            <a:endParaRPr b="1" sz="7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666"/>
              <a:buFont typeface="Arial"/>
              <a:buNone/>
            </a:pPr>
            <a:r>
              <a:t/>
            </a:r>
            <a:endParaRPr b="1" sz="750">
              <a:highlight>
                <a:srgbClr val="FF9900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703"/>
              <a:buFont typeface="Montserrat SemiBold"/>
              <a:buNone/>
            </a:pPr>
            <a:r>
              <a:t/>
            </a:r>
            <a:endParaRPr b="1" sz="9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22c75374e15_0_8282"/>
          <p:cNvSpPr txBox="1"/>
          <p:nvPr/>
        </p:nvSpPr>
        <p:spPr>
          <a:xfrm>
            <a:off x="2258733" y="6213758"/>
            <a:ext cx="10073700" cy="3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-4318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https://www.linkedin.com/in/nataliia-muzhitska-1664734b/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Досвід в аналітиці 8+ років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Досвід викладання 10+ років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g22c75374e15_0_8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2c75374e15_0_8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9742" y="2597950"/>
            <a:ext cx="10989600" cy="824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c75374e15_0_9010"/>
          <p:cNvSpPr/>
          <p:nvPr/>
        </p:nvSpPr>
        <p:spPr>
          <a:xfrm>
            <a:off x="778042" y="444700"/>
            <a:ext cx="10807200" cy="1676100"/>
          </a:xfrm>
          <a:prstGeom prst="roundRect">
            <a:avLst>
              <a:gd fmla="val 9907" name="adj"/>
            </a:avLst>
          </a:prstGeom>
          <a:solidFill>
            <a:srgbClr val="32BECB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2c75374e15_0_9010"/>
          <p:cNvSpPr txBox="1"/>
          <p:nvPr/>
        </p:nvSpPr>
        <p:spPr>
          <a:xfrm>
            <a:off x="1342064" y="902200"/>
            <a:ext cx="71391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Ментори на курсі</a:t>
            </a:r>
            <a:endParaRPr b="0" i="0" sz="29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22c75374e15_0_9010"/>
          <p:cNvSpPr txBox="1"/>
          <p:nvPr>
            <p:ph type="title"/>
          </p:nvPr>
        </p:nvSpPr>
        <p:spPr>
          <a:xfrm>
            <a:off x="13141750" y="6154349"/>
            <a:ext cx="523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920"/>
              <a:buFont typeface="Montserrat SemiBold"/>
              <a:buNone/>
            </a:pPr>
            <a:r>
              <a:rPr b="1" lang="ru-RU" sz="4000">
                <a:latin typeface="Montserrat"/>
                <a:ea typeface="Montserrat"/>
                <a:cs typeface="Montserrat"/>
                <a:sym typeface="Montserrat"/>
              </a:rPr>
              <a:t>   Христина Джус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g22c75374e15_0_9010"/>
          <p:cNvSpPr txBox="1"/>
          <p:nvPr/>
        </p:nvSpPr>
        <p:spPr>
          <a:xfrm>
            <a:off x="1342076" y="2533639"/>
            <a:ext cx="8633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-4318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Перевіря</a:t>
            </a:r>
            <a:r>
              <a:rPr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ють</a:t>
            </a: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домашні роботи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Допомага</a:t>
            </a:r>
            <a:r>
              <a:rPr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ють</a:t>
            </a:r>
            <a:r>
              <a:rPr b="1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 усіма технічними питаннями на курсі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Online ВТ-НД з 10.00-21.00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200"/>
              <a:buFont typeface="Montserrat"/>
              <a:buChar char="➔"/>
            </a:pP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Понеділок</a:t>
            </a:r>
            <a:r>
              <a:rPr b="1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вихідний день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FF6B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g22c75374e15_0_9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2c75374e15_0_90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4350" y="444700"/>
            <a:ext cx="4073100" cy="54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7" name="Google Shape;317;g22c75374e15_0_90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3502" y="444700"/>
            <a:ext cx="4344300" cy="543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8" name="Google Shape;318;g22c75374e15_0_9010"/>
          <p:cNvSpPr txBox="1"/>
          <p:nvPr/>
        </p:nvSpPr>
        <p:spPr>
          <a:xfrm>
            <a:off x="19303200" y="6154350"/>
            <a:ext cx="47991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4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Горяєва Наталя</a:t>
            </a:r>
            <a:r>
              <a:rPr b="1" lang="ru-RU" sz="7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7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319" name="Google Shape;319;g22c75374e15_0_90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5200" y="7160300"/>
            <a:ext cx="4799100" cy="47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0" name="Google Shape;320;g22c75374e15_0_9010"/>
          <p:cNvSpPr txBox="1"/>
          <p:nvPr/>
        </p:nvSpPr>
        <p:spPr>
          <a:xfrm>
            <a:off x="2519675" y="12441913"/>
            <a:ext cx="53661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4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Семеняк Євген</a:t>
            </a:r>
            <a:endParaRPr b="1" sz="4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321" name="Google Shape;321;g22c75374e15_0_90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0675" y="7105850"/>
            <a:ext cx="4344300" cy="490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2" name="Google Shape;322;g22c75374e15_0_9010"/>
          <p:cNvSpPr txBox="1"/>
          <p:nvPr/>
        </p:nvSpPr>
        <p:spPr>
          <a:xfrm>
            <a:off x="9085500" y="12478975"/>
            <a:ext cx="3961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4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Свищ Ілля</a:t>
            </a:r>
            <a:endParaRPr sz="4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c75374e15_0_8311"/>
          <p:cNvSpPr txBox="1"/>
          <p:nvPr/>
        </p:nvSpPr>
        <p:spPr>
          <a:xfrm>
            <a:off x="1786275" y="1698000"/>
            <a:ext cx="183024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00"/>
              <a:buFont typeface="Arial"/>
              <a:buNone/>
            </a:pPr>
            <a:r>
              <a:t/>
            </a:r>
            <a:endParaRPr b="1" i="0" sz="9300" u="none" cap="none" strike="noStrike">
              <a:solidFill>
                <a:srgbClr val="0E020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22c75374e15_0_8311"/>
          <p:cNvSpPr txBox="1"/>
          <p:nvPr/>
        </p:nvSpPr>
        <p:spPr>
          <a:xfrm>
            <a:off x="2258725" y="944100"/>
            <a:ext cx="19729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0E0208"/>
                </a:solidFill>
                <a:latin typeface="Montserrat"/>
                <a:ea typeface="Montserrat"/>
                <a:cs typeface="Montserrat"/>
                <a:sym typeface="Montserrat"/>
              </a:rPr>
              <a:t>Чому ви вирішили </a:t>
            </a:r>
            <a:r>
              <a:rPr b="1" i="0" lang="ru-RU" sz="8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свічнутися в Data Analyst</a:t>
            </a:r>
            <a:r>
              <a:rPr b="1" i="0" lang="ru-RU" sz="8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22c75374e15_0_8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133" y="4448004"/>
            <a:ext cx="10553400" cy="5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2c75374e15_0_8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cae6e07fb_0_63"/>
          <p:cNvSpPr txBox="1"/>
          <p:nvPr>
            <p:ph type="title"/>
          </p:nvPr>
        </p:nvSpPr>
        <p:spPr>
          <a:xfrm>
            <a:off x="2258725" y="1026008"/>
            <a:ext cx="146808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ru-RU" sz="8000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Переваги</a:t>
            </a:r>
            <a:r>
              <a:rPr b="1" lang="ru-RU" sz="8000">
                <a:solidFill>
                  <a:srgbClr val="FF6B0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ru-RU" sz="8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професії</a:t>
            </a:r>
            <a:endParaRPr b="1" sz="8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6" name="Google Shape;336;g22cae6e07fb_0_63"/>
          <p:cNvSpPr txBox="1"/>
          <p:nvPr/>
        </p:nvSpPr>
        <p:spPr>
          <a:xfrm>
            <a:off x="887125" y="7468975"/>
            <a:ext cx="6434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381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ru-RU" sz="34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Доступ до різних галузей</a:t>
            </a:r>
            <a:endParaRPr b="1" i="0" sz="34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0" i="0" lang="ru-RU" sz="29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Ви можете працювати в будь-якій сфері, яка відповідає вашим інтересам</a:t>
            </a:r>
            <a:endParaRPr b="0" i="0" sz="4300" u="none" cap="none" strike="noStrike">
              <a:solidFill>
                <a:srgbClr val="22222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37" name="Google Shape;337;g22cae6e07fb_0_63"/>
          <p:cNvGrpSpPr/>
          <p:nvPr/>
        </p:nvGrpSpPr>
        <p:grpSpPr>
          <a:xfrm>
            <a:off x="2896075" y="4671475"/>
            <a:ext cx="2416500" cy="2416500"/>
            <a:chOff x="5160539" y="4883125"/>
            <a:chExt cx="2416500" cy="2416500"/>
          </a:xfrm>
        </p:grpSpPr>
        <p:sp>
          <p:nvSpPr>
            <p:cNvPr id="338" name="Google Shape;338;g22cae6e07fb_0_63"/>
            <p:cNvSpPr/>
            <p:nvPr/>
          </p:nvSpPr>
          <p:spPr>
            <a:xfrm>
              <a:off x="5160539" y="4883125"/>
              <a:ext cx="2416500" cy="2416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2cae6e07fb_0_63"/>
            <p:cNvSpPr txBox="1"/>
            <p:nvPr/>
          </p:nvSpPr>
          <p:spPr>
            <a:xfrm>
              <a:off x="5810050" y="5383375"/>
              <a:ext cx="11175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ru-RU" sz="8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0" i="0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g22cae6e07fb_0_63"/>
          <p:cNvGrpSpPr/>
          <p:nvPr/>
        </p:nvGrpSpPr>
        <p:grpSpPr>
          <a:xfrm>
            <a:off x="10983750" y="4703175"/>
            <a:ext cx="2416500" cy="2416500"/>
            <a:chOff x="10028864" y="4883125"/>
            <a:chExt cx="2416500" cy="2416500"/>
          </a:xfrm>
        </p:grpSpPr>
        <p:sp>
          <p:nvSpPr>
            <p:cNvPr id="341" name="Google Shape;341;g22cae6e07fb_0_63"/>
            <p:cNvSpPr/>
            <p:nvPr/>
          </p:nvSpPr>
          <p:spPr>
            <a:xfrm>
              <a:off x="10028864" y="4883125"/>
              <a:ext cx="2416500" cy="2416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2cae6e07fb_0_63"/>
            <p:cNvSpPr txBox="1"/>
            <p:nvPr/>
          </p:nvSpPr>
          <p:spPr>
            <a:xfrm>
              <a:off x="10678375" y="5383375"/>
              <a:ext cx="11175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ru-RU" sz="8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0" i="0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g22cae6e07fb_0_63"/>
          <p:cNvGrpSpPr/>
          <p:nvPr/>
        </p:nvGrpSpPr>
        <p:grpSpPr>
          <a:xfrm>
            <a:off x="18750900" y="4630350"/>
            <a:ext cx="2416500" cy="2416500"/>
            <a:chOff x="15024214" y="4883125"/>
            <a:chExt cx="2416500" cy="2416500"/>
          </a:xfrm>
        </p:grpSpPr>
        <p:sp>
          <p:nvSpPr>
            <p:cNvPr id="344" name="Google Shape;344;g22cae6e07fb_0_63"/>
            <p:cNvSpPr/>
            <p:nvPr/>
          </p:nvSpPr>
          <p:spPr>
            <a:xfrm>
              <a:off x="15024214" y="4883125"/>
              <a:ext cx="2416500" cy="2416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22cae6e07fb_0_63"/>
            <p:cNvSpPr txBox="1"/>
            <p:nvPr/>
          </p:nvSpPr>
          <p:spPr>
            <a:xfrm>
              <a:off x="15673725" y="5383375"/>
              <a:ext cx="11175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ru-RU" sz="8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0" i="0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g22cae6e07fb_0_63"/>
          <p:cNvSpPr txBox="1"/>
          <p:nvPr/>
        </p:nvSpPr>
        <p:spPr>
          <a:xfrm>
            <a:off x="8868900" y="7489125"/>
            <a:ext cx="6646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-RU" sz="34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Віддалена робота</a:t>
            </a:r>
            <a:endParaRPr b="1" i="0" sz="34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ru-RU" sz="2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Можливість працювати з будь-якого куточку світу </a:t>
            </a:r>
            <a:endParaRPr b="0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22cae6e07fb_0_63"/>
          <p:cNvSpPr txBox="1"/>
          <p:nvPr/>
        </p:nvSpPr>
        <p:spPr>
          <a:xfrm>
            <a:off x="16448700" y="7427850"/>
            <a:ext cx="70209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-RU" sz="34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Карʼєрні можливості</a:t>
            </a:r>
            <a:endParaRPr b="1" i="0" sz="34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ru-RU" sz="2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Дата аналітики є затребуваними на ринку, </a:t>
            </a:r>
            <a:r>
              <a:rPr b="0" i="0" lang="ru-RU" sz="29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оскільки все більше організацій для прийняття рішень та вдосконалення бізнес-процесів наймають цих спеціалістів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22cae6e07fb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2cae6e07fb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7587" y="11053698"/>
            <a:ext cx="2081186" cy="171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2cae6e07fb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66638">
            <a:off x="13017889" y="969660"/>
            <a:ext cx="1318675" cy="13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2cae6e07fb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1250" y="9949524"/>
            <a:ext cx="2243675" cy="224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2cae6e07fb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55671" y="11698214"/>
            <a:ext cx="1530032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c75374e15_0_8343"/>
          <p:cNvSpPr/>
          <p:nvPr/>
        </p:nvSpPr>
        <p:spPr>
          <a:xfrm>
            <a:off x="11075346" y="3329258"/>
            <a:ext cx="10064700" cy="7057500"/>
          </a:xfrm>
          <a:prstGeom prst="roundRect">
            <a:avLst>
              <a:gd fmla="val 16667" name="adj"/>
            </a:avLst>
          </a:prstGeom>
          <a:solidFill>
            <a:srgbClr val="32BECB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2c75374e15_0_8343"/>
          <p:cNvSpPr txBox="1"/>
          <p:nvPr/>
        </p:nvSpPr>
        <p:spPr>
          <a:xfrm>
            <a:off x="2279500" y="959725"/>
            <a:ext cx="82665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Analyst</a:t>
            </a:r>
            <a:br>
              <a:rPr b="1" i="0" lang="ru-RU" sz="6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1" i="0" lang="ru-RU" sz="40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</a:t>
            </a:r>
            <a:endParaRPr b="1" i="0" sz="40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359" name="Google Shape;359;g22c75374e15_0_8343"/>
          <p:cNvGraphicFramePr/>
          <p:nvPr/>
        </p:nvGraphicFramePr>
        <p:xfrm>
          <a:off x="3243971" y="46392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{577D0EB5-6FCF-4198-A2C0-96012FC82E0E}</a:tableStyleId>
              </a:tblPr>
              <a:tblGrid>
                <a:gridCol w="7975525"/>
                <a:gridCol w="7811125"/>
              </a:tblGrid>
              <a:tr h="1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Тривалість курсу</a:t>
                      </a:r>
                      <a:endParaRPr b="1" sz="9100" u="none" cap="none" strike="noStrik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914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B9B9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 місяці</a:t>
                      </a:r>
                      <a:endParaRPr b="1" i="0" sz="2900" u="none" cap="none" strike="noStrike">
                        <a:solidFill>
                          <a:schemeClr val="lt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7632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Режим навчання</a:t>
                      </a:r>
                      <a:endParaRPr b="1" sz="2900" u="none" cap="none" strike="noStrik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914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 заняття на тиждень</a:t>
                      </a:r>
                      <a:endParaRPr b="1" sz="2900" u="none" cap="none" strike="noStrike">
                        <a:solidFill>
                          <a:schemeClr val="lt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7632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Час занять</a:t>
                      </a:r>
                      <a:endParaRPr b="1" sz="2900" u="none" cap="none" strike="noStrik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914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19:30 – 21:30</a:t>
                      </a:r>
                      <a:endParaRPr b="1" sz="2900" u="none" cap="none" strike="noStrike">
                        <a:solidFill>
                          <a:schemeClr val="lt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7632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 u="none" cap="none" strike="noStrik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Старт курсу</a:t>
                      </a:r>
                      <a:endParaRPr b="1" sz="2900" u="none" cap="none" strike="noStrik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9144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b="1" lang="ru-RU" sz="2900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14</a:t>
                      </a:r>
                      <a:r>
                        <a:rPr b="1" lang="ru-RU" sz="2900" u="none" cap="none" strike="noStrike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</a:t>
                      </a:r>
                      <a:r>
                        <a:rPr b="1" lang="ru-RU" sz="2900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11</a:t>
                      </a:r>
                      <a:r>
                        <a:rPr b="1" lang="ru-RU" sz="2900" u="none" cap="none" strike="noStrike">
                          <a:solidFill>
                            <a:schemeClr val="lt2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.2023</a:t>
                      </a:r>
                      <a:endParaRPr b="1" sz="2900" u="none" cap="none" strike="noStrike">
                        <a:solidFill>
                          <a:schemeClr val="lt2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356600" marB="360000" marR="365725" marL="763200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0" name="Google Shape;360;g22c75374e15_0_8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69749" y="3666466"/>
            <a:ext cx="1580001" cy="15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2c75374e15_0_8343"/>
          <p:cNvSpPr txBox="1"/>
          <p:nvPr/>
        </p:nvSpPr>
        <p:spPr>
          <a:xfrm>
            <a:off x="4737650" y="11161325"/>
            <a:ext cx="135321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-RU" sz="31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БОНУС після завершення курсу:</a:t>
            </a:r>
            <a:r>
              <a:rPr b="0" i="0" lang="ru-RU" sz="3100" u="none" cap="none" strike="noStrike">
                <a:solidFill>
                  <a:srgbClr val="32BEC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3100" u="none" cap="none" strike="noStrike">
              <a:solidFill>
                <a:srgbClr val="32BEC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ru-RU" sz="3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Курс “Основи машинного програмування”</a:t>
            </a:r>
            <a:endParaRPr b="0" i="0" sz="3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2" name="Google Shape;362;g22c75374e15_0_8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2c75374e15_0_8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4661" y="10568849"/>
            <a:ext cx="1579999" cy="1802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c75374e15_0_8358"/>
          <p:cNvSpPr/>
          <p:nvPr/>
        </p:nvSpPr>
        <p:spPr>
          <a:xfrm>
            <a:off x="3135650" y="5062000"/>
            <a:ext cx="4680000" cy="542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2c75374e15_0_8358"/>
          <p:cNvSpPr/>
          <p:nvPr/>
        </p:nvSpPr>
        <p:spPr>
          <a:xfrm>
            <a:off x="9385099" y="5062000"/>
            <a:ext cx="4680000" cy="542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2c75374e15_0_8358"/>
          <p:cNvSpPr txBox="1"/>
          <p:nvPr/>
        </p:nvSpPr>
        <p:spPr>
          <a:xfrm>
            <a:off x="2258725" y="1026008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Платформи, </a:t>
            </a:r>
            <a:r>
              <a:rPr b="1" i="0" lang="ru-RU" sz="8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якими користуємося</a:t>
            </a:r>
            <a:endParaRPr b="1" i="0" sz="80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під час навчання</a:t>
            </a:r>
            <a:endParaRPr b="1" i="0" sz="8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g22c75374e15_0_8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5700" y="5944750"/>
            <a:ext cx="3719900" cy="1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2c75374e15_0_8358"/>
          <p:cNvSpPr txBox="1"/>
          <p:nvPr/>
        </p:nvSpPr>
        <p:spPr>
          <a:xfrm>
            <a:off x="3615650" y="7845551"/>
            <a:ext cx="42000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Використовуємо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для спілкування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на курсі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br>
              <a:rPr b="1" i="0" lang="ru-RU" sz="2900" u="none" cap="none" strike="noStrike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2900" u="none" cap="none" strike="noStrike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FF6C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22c75374e15_0_8358"/>
          <p:cNvSpPr/>
          <p:nvPr/>
        </p:nvSpPr>
        <p:spPr>
          <a:xfrm>
            <a:off x="15722194" y="5062000"/>
            <a:ext cx="4680000" cy="5421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22c75374e15_0_8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08233" y="5944750"/>
            <a:ext cx="3107922" cy="174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2c75374e15_0_8358"/>
          <p:cNvSpPr txBox="1"/>
          <p:nvPr/>
        </p:nvSpPr>
        <p:spPr>
          <a:xfrm>
            <a:off x="15722194" y="7845551"/>
            <a:ext cx="4680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Проводимо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живі заняття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22c75374e15_0_8358"/>
          <p:cNvSpPr txBox="1"/>
          <p:nvPr/>
        </p:nvSpPr>
        <p:spPr>
          <a:xfrm>
            <a:off x="3135650" y="10949200"/>
            <a:ext cx="1047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Детальна інформація по користуванню платформами знаходиться</a:t>
            </a:r>
            <a:r>
              <a:rPr b="1" i="0" lang="ru-RU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в особистому кабінеті в LMS </a:t>
            </a:r>
            <a:endParaRPr b="1" i="0" sz="2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22c75374e15_0_8358"/>
          <p:cNvSpPr txBox="1"/>
          <p:nvPr/>
        </p:nvSpPr>
        <p:spPr>
          <a:xfrm>
            <a:off x="9385099" y="7845551"/>
            <a:ext cx="46800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Зберігаємо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всі матеріали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rgbClr val="141313"/>
                </a:solidFill>
                <a:latin typeface="Montserrat"/>
                <a:ea typeface="Montserrat"/>
                <a:cs typeface="Montserrat"/>
                <a:sym typeface="Montserrat"/>
              </a:rPr>
              <a:t>з навчання</a:t>
            </a:r>
            <a:endParaRPr b="1" i="0" sz="2900" u="none" cap="none" strike="noStrike">
              <a:solidFill>
                <a:srgbClr val="14131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22c75374e15_0_8358"/>
          <p:cNvSpPr txBox="1"/>
          <p:nvPr/>
        </p:nvSpPr>
        <p:spPr>
          <a:xfrm>
            <a:off x="9385099" y="7170261"/>
            <a:ext cx="4680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endParaRPr b="1" i="0" sz="29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g22c75374e15_0_83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317" y="6249550"/>
            <a:ext cx="2183564" cy="6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2c75374e15_0_83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c75374e15_0_8377"/>
          <p:cNvSpPr txBox="1"/>
          <p:nvPr/>
        </p:nvSpPr>
        <p:spPr>
          <a:xfrm>
            <a:off x="2258731" y="2685700"/>
            <a:ext cx="110088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Комунікація з клієнт-менеджером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Комунікація з ментором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Комунікація з колегами по курсу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g22c75374e15_0_8377"/>
          <p:cNvPicPr preferRelativeResize="0"/>
          <p:nvPr/>
        </p:nvPicPr>
        <p:blipFill rotWithShape="1">
          <a:blip r:embed="rId3">
            <a:alphaModFix/>
          </a:blip>
          <a:srcRect b="3587" l="0" r="0" t="2204"/>
          <a:stretch/>
        </p:blipFill>
        <p:spPr>
          <a:xfrm>
            <a:off x="2258717" y="5607500"/>
            <a:ext cx="10848465" cy="691266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2c75374e15_0_8377"/>
          <p:cNvSpPr txBox="1"/>
          <p:nvPr/>
        </p:nvSpPr>
        <p:spPr>
          <a:xfrm>
            <a:off x="2258725" y="944100"/>
            <a:ext cx="388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Slack</a:t>
            </a:r>
            <a:endParaRPr b="1" i="0" sz="80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2c75374e15_0_8377"/>
          <p:cNvSpPr txBox="1"/>
          <p:nvPr/>
        </p:nvSpPr>
        <p:spPr>
          <a:xfrm>
            <a:off x="14182638" y="2128808"/>
            <a:ext cx="5631900" cy="4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Канали Slack 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homework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</a:t>
            </a:r>
            <a:endParaRPr b="0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g22c75374e15_0_8377"/>
          <p:cNvSpPr txBox="1"/>
          <p:nvPr/>
        </p:nvSpPr>
        <p:spPr>
          <a:xfrm>
            <a:off x="14182633" y="8206267"/>
            <a:ext cx="81639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Правила</a:t>
            </a:r>
            <a:endParaRPr b="1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Поважати одне одного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Допомагати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флудити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Спілкуватись по темі курсу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g22c75374e15_0_8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c75374e15_0_8157"/>
          <p:cNvSpPr/>
          <p:nvPr/>
        </p:nvSpPr>
        <p:spPr>
          <a:xfrm>
            <a:off x="2263067" y="4448000"/>
            <a:ext cx="10807200" cy="1676100"/>
          </a:xfrm>
          <a:prstGeom prst="roundRect">
            <a:avLst>
              <a:gd fmla="val 9907" name="adj"/>
            </a:avLst>
          </a:prstGeom>
          <a:solidFill>
            <a:srgbClr val="32BECB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2c75374e15_0_8157"/>
          <p:cNvSpPr txBox="1"/>
          <p:nvPr/>
        </p:nvSpPr>
        <p:spPr>
          <a:xfrm>
            <a:off x="2794675" y="4523008"/>
            <a:ext cx="65769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432000" wrap="square" tIns="720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ru-RU" sz="3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of Client Service at GoIT </a:t>
            </a:r>
            <a:endParaRPr b="1"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g22c75374e15_0_8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7719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2c75374e15_0_8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3150" y="1686450"/>
            <a:ext cx="10479000" cy="1034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g22c75374e15_0_8157"/>
          <p:cNvSpPr txBox="1"/>
          <p:nvPr/>
        </p:nvSpPr>
        <p:spPr>
          <a:xfrm>
            <a:off x="2444750" y="2138998"/>
            <a:ext cx="8133600" cy="21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83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Клименко </a:t>
            </a:r>
            <a:endParaRPr b="1" sz="831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831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Вікторія</a:t>
            </a:r>
            <a:br>
              <a:rPr lang="ru-RU" sz="4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4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2c75374e15_0_8157"/>
          <p:cNvSpPr txBox="1"/>
          <p:nvPr/>
        </p:nvSpPr>
        <p:spPr>
          <a:xfrm>
            <a:off x="2586025" y="6866150"/>
            <a:ext cx="10161300" cy="4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600" spcFirstLastPara="1" rIns="68600" wrap="square" tIns="3427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Open Sans"/>
              <a:buChar char="➔"/>
            </a:pPr>
            <a:r>
              <a:rPr lang="ru-RU" sz="32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рок</a:t>
            </a:r>
            <a:r>
              <a:rPr lang="ru-RU" sz="3200">
                <a:latin typeface="Open Sans"/>
                <a:ea typeface="Open Sans"/>
                <a:cs typeface="Open Sans"/>
                <a:sym typeface="Open Sans"/>
              </a:rPr>
              <a:t>и</a:t>
            </a: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у сфері IT-освіти</a:t>
            </a:r>
            <a:endParaRPr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Open Sans"/>
              <a:buChar char="➔"/>
            </a:pP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 клієнт-менеджерів, більше 200 викладачів </a:t>
            </a:r>
            <a:endParaRPr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Open Sans"/>
              <a:buChar char="➔"/>
            </a:pP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90 потоків</a:t>
            </a:r>
            <a:endParaRPr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Open Sans"/>
              <a:buChar char="➔"/>
            </a:pP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більше 1</a:t>
            </a:r>
            <a:r>
              <a:rPr lang="ru-RU" sz="320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000 студентів </a:t>
            </a:r>
            <a:endParaRPr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200"/>
              <a:buFont typeface="Open Sans"/>
              <a:buChar char="➔"/>
            </a:pPr>
            <a:r>
              <a:rPr lang="ru-RU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v.klymenko@goit.ua</a:t>
            </a:r>
            <a:endParaRPr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c75374e15_0_8387"/>
          <p:cNvSpPr txBox="1"/>
          <p:nvPr/>
        </p:nvSpPr>
        <p:spPr>
          <a:xfrm>
            <a:off x="4425884" y="4968775"/>
            <a:ext cx="155310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6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ЧИМ БІЛЬШЕ ПОВІДОМЛЕНЬ </a:t>
            </a:r>
            <a:br>
              <a:rPr b="1" i="0" lang="ru-RU" sz="6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1" i="0" lang="ru-RU" sz="6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SLACK, ТИМ ВИЩИЙ </a:t>
            </a:r>
            <a:r>
              <a:rPr b="1" i="0" lang="ru-RU" sz="6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b="1" i="0" lang="ru-RU" sz="69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ПРАЦЕВЛАШТУВАННЯ</a:t>
            </a:r>
            <a:endParaRPr b="1" i="0" sz="6900" u="none" cap="none" strike="noStrike">
              <a:solidFill>
                <a:srgbClr val="FF6B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7" name="Google Shape;397;g22c75374e15_0_8387"/>
          <p:cNvSpPr txBox="1"/>
          <p:nvPr/>
        </p:nvSpPr>
        <p:spPr>
          <a:xfrm>
            <a:off x="18008184" y="7507675"/>
            <a:ext cx="11511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21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8" name="Google Shape;398;g22c75374e15_0_8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2c75374e15_0_8387"/>
          <p:cNvSpPr txBox="1"/>
          <p:nvPr/>
        </p:nvSpPr>
        <p:spPr>
          <a:xfrm>
            <a:off x="2671225" y="3771900"/>
            <a:ext cx="3000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0" i="0" sz="14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22c75374e15_0_8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6875" y="7054940"/>
            <a:ext cx="4276150" cy="733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2c75374e15_0_8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539283">
            <a:off x="12633202" y="9770431"/>
            <a:ext cx="1512571" cy="152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2c75374e15_0_83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07123">
            <a:off x="3380894" y="8926487"/>
            <a:ext cx="2092112" cy="20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2c75374e15_0_8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20662221" y="2793203"/>
            <a:ext cx="2170125" cy="21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2c75374e15_0_8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247150">
            <a:off x="2543539" y="1696231"/>
            <a:ext cx="1512572" cy="152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2c75374e15_0_8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961784">
            <a:off x="11936952" y="1696231"/>
            <a:ext cx="1512572" cy="152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c75374e15_0_8395"/>
          <p:cNvSpPr txBox="1"/>
          <p:nvPr/>
        </p:nvSpPr>
        <p:spPr>
          <a:xfrm>
            <a:off x="2258725" y="2909375"/>
            <a:ext cx="20757600" cy="4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-850900" lvl="0" marL="117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AutoNum type="arabicPeriod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Довічне зберігання матеріалів курсу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50900" lvl="0" marL="117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AutoNum type="arabicPeriod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Відбувається навчання (прочитання конспекту, перегляд записаних уроків, знайомство з додатковими матеріалами, завантаження ДЗ)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50900" lvl="0" marL="117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AutoNum type="arabicPeriod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Відображення вашого прогресу навчання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50900" lvl="0" marL="117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AutoNum type="arabicPeriod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Розклад навчання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69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2" name="Google Shape;412;g22c75374e15_0_8395"/>
          <p:cNvSpPr txBox="1"/>
          <p:nvPr/>
        </p:nvSpPr>
        <p:spPr>
          <a:xfrm>
            <a:off x="2258725" y="944096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endParaRPr b="1" i="0" sz="46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g22c75374e15_0_8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6583" y="5111867"/>
            <a:ext cx="7614496" cy="42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2c75374e15_0_8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85642" y="8333438"/>
            <a:ext cx="8253727" cy="43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2c75374e15_0_8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8725" y="7145950"/>
            <a:ext cx="10378724" cy="55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2c75374e15_0_83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9c4ef91f_0_301"/>
          <p:cNvSpPr txBox="1"/>
          <p:nvPr/>
        </p:nvSpPr>
        <p:spPr>
          <a:xfrm>
            <a:off x="2258725" y="2844667"/>
            <a:ext cx="164151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-806450" lvl="0" marL="108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AutoNum type="arabicPeriod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Проводимо живі online заняття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06450" lvl="0" marL="108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AutoNum type="arabicPeriod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Відбувається запис заняття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06450" lvl="0" marL="108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AutoNum type="arabicPeriod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Посилання на заняття клієнт-менеджер надсилає в день заняття в календар на платформі LMS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06450" lvl="0" marL="10800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4000"/>
              <a:buFont typeface="Montserrat"/>
              <a:buAutoNum type="arabicPeriod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Посилання на запис заняття публікується на наступний день після заняття в LMS (розділ “Уроки”)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g2559c4ef91f_0_301"/>
          <p:cNvSpPr txBox="1"/>
          <p:nvPr/>
        </p:nvSpPr>
        <p:spPr>
          <a:xfrm>
            <a:off x="2258725" y="944100"/>
            <a:ext cx="3784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ru-RU" sz="7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ZOOM</a:t>
            </a:r>
            <a:endParaRPr b="1" i="0" sz="40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g2559c4ef91f_0_301"/>
          <p:cNvPicPr preferRelativeResize="0"/>
          <p:nvPr/>
        </p:nvPicPr>
        <p:blipFill rotWithShape="1">
          <a:blip r:embed="rId3">
            <a:alphaModFix/>
          </a:blip>
          <a:srcRect b="28962" l="0" r="0" t="0"/>
          <a:stretch/>
        </p:blipFill>
        <p:spPr>
          <a:xfrm>
            <a:off x="14885441" y="7127891"/>
            <a:ext cx="10014126" cy="43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559c4ef91f_0_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c75374e15_0_8424"/>
          <p:cNvSpPr txBox="1"/>
          <p:nvPr/>
        </p:nvSpPr>
        <p:spPr>
          <a:xfrm>
            <a:off x="2258725" y="3005300"/>
            <a:ext cx="19611900" cy="6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-703999" lvl="0" marL="89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Готуватися до заняття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Уважно читати і перечитувати конспект декілька разів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Ознайомлюватись з усіма матеріалами курсу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Обовʼязково відвідувати заняття з викладачем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Виконувати домашні завдання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- це нормально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Просити допомоги і допомагати своїм колегам по курсу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3999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 боятися писати ментору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22c75374e15_0_8424"/>
          <p:cNvSpPr txBox="1"/>
          <p:nvPr/>
        </p:nvSpPr>
        <p:spPr>
          <a:xfrm>
            <a:off x="2258729" y="944100"/>
            <a:ext cx="734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Важливо:</a:t>
            </a:r>
            <a:endParaRPr b="1" i="0" sz="80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g22c75374e15_0_8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2c75374e15_0_8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6522" y="10569221"/>
            <a:ext cx="3164058" cy="314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2c75374e15_0_84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3309" y="4786357"/>
            <a:ext cx="1705154" cy="171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2c75374e15_0_8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62515" y="11041255"/>
            <a:ext cx="1655655" cy="16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2c75374e15_0_8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86896" y="8346665"/>
            <a:ext cx="4271634" cy="564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2c75374e15_0_84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30866" y="2529200"/>
            <a:ext cx="3179584" cy="318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2c75374e15_0_8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4725" y="10726191"/>
            <a:ext cx="1655611" cy="164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c75374e15_0_8436"/>
          <p:cNvSpPr txBox="1"/>
          <p:nvPr>
            <p:ph type="title"/>
          </p:nvPr>
        </p:nvSpPr>
        <p:spPr>
          <a:xfrm>
            <a:off x="2258725" y="944100"/>
            <a:ext cx="221253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6100"/>
              <a:buFont typeface="Tahoma"/>
              <a:buNone/>
            </a:pPr>
            <a:r>
              <a:rPr b="1" lang="ru-RU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Виконані </a:t>
            </a:r>
            <a:r>
              <a:rPr b="1" lang="ru-RU" sz="80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домашні роботи</a:t>
            </a:r>
            <a:r>
              <a:rPr b="1" lang="ru-RU"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-RU" sz="8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вирішують</a:t>
            </a:r>
            <a:endParaRPr b="1" sz="8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g22c75374e15_0_8436"/>
          <p:cNvSpPr/>
          <p:nvPr/>
        </p:nvSpPr>
        <p:spPr>
          <a:xfrm flipH="1" rot="-5062271">
            <a:off x="22130749" y="3079104"/>
            <a:ext cx="1410334" cy="1250070"/>
          </a:xfrm>
          <a:custGeom>
            <a:rect b="b" l="l" r="r" t="t"/>
            <a:pathLst>
              <a:path extrusionOk="0" h="40069" w="45206">
                <a:moveTo>
                  <a:pt x="0" y="12329"/>
                </a:moveTo>
                <a:lnTo>
                  <a:pt x="45206" y="0"/>
                </a:lnTo>
                <a:lnTo>
                  <a:pt x="16439" y="40069"/>
                </a:lnTo>
                <a:lnTo>
                  <a:pt x="14384" y="20548"/>
                </a:lnTo>
                <a:close/>
              </a:path>
            </a:pathLst>
          </a:custGeom>
          <a:solidFill>
            <a:srgbClr val="F36404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2c75374e15_0_8436"/>
          <p:cNvSpPr/>
          <p:nvPr/>
        </p:nvSpPr>
        <p:spPr>
          <a:xfrm>
            <a:off x="10739766" y="6662063"/>
            <a:ext cx="3400800" cy="19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366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22c75374e15_0_8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718" y="3916875"/>
            <a:ext cx="19390280" cy="77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2c75374e15_0_8436"/>
          <p:cNvSpPr/>
          <p:nvPr/>
        </p:nvSpPr>
        <p:spPr>
          <a:xfrm>
            <a:off x="6203303" y="6600586"/>
            <a:ext cx="3768900" cy="2102400"/>
          </a:xfrm>
          <a:prstGeom prst="rect">
            <a:avLst/>
          </a:prstGeom>
          <a:noFill/>
          <a:ln cap="flat" cmpd="sng" w="3810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2c75374e15_0_8436"/>
          <p:cNvSpPr/>
          <p:nvPr/>
        </p:nvSpPr>
        <p:spPr>
          <a:xfrm>
            <a:off x="17741376" y="4012592"/>
            <a:ext cx="3768900" cy="2102400"/>
          </a:xfrm>
          <a:prstGeom prst="rect">
            <a:avLst/>
          </a:prstGeom>
          <a:noFill/>
          <a:ln cap="flat" cmpd="sng" w="3810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2c75374e15_0_8436"/>
          <p:cNvSpPr/>
          <p:nvPr/>
        </p:nvSpPr>
        <p:spPr>
          <a:xfrm>
            <a:off x="17741376" y="9061541"/>
            <a:ext cx="3768900" cy="2102400"/>
          </a:xfrm>
          <a:prstGeom prst="rect">
            <a:avLst/>
          </a:prstGeom>
          <a:noFill/>
          <a:ln cap="flat" cmpd="sng" w="3810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2c75374e15_0_8436"/>
          <p:cNvSpPr/>
          <p:nvPr/>
        </p:nvSpPr>
        <p:spPr>
          <a:xfrm>
            <a:off x="6203303" y="9174151"/>
            <a:ext cx="3768900" cy="2102400"/>
          </a:xfrm>
          <a:prstGeom prst="rect">
            <a:avLst/>
          </a:prstGeom>
          <a:noFill/>
          <a:ln cap="flat" cmpd="sng" w="3810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22c75374e15_0_8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92bd71da7_0_308"/>
          <p:cNvSpPr txBox="1"/>
          <p:nvPr/>
        </p:nvSpPr>
        <p:spPr>
          <a:xfrm>
            <a:off x="2258727" y="2419600"/>
            <a:ext cx="1450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Як завантажувати Домашнє завдання в LMS?</a:t>
            </a:r>
            <a:endParaRPr b="1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g2392bd71da7_0_308"/>
          <p:cNvSpPr txBox="1"/>
          <p:nvPr/>
        </p:nvSpPr>
        <p:spPr>
          <a:xfrm>
            <a:off x="2258725" y="944100"/>
            <a:ext cx="3000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ru-RU" sz="69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LMS</a:t>
            </a:r>
            <a:endParaRPr b="0" i="0" sz="35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0" name="Google Shape;460;g2392bd71da7_0_308"/>
          <p:cNvSpPr txBox="1"/>
          <p:nvPr/>
        </p:nvSpPr>
        <p:spPr>
          <a:xfrm>
            <a:off x="2258725" y="4092600"/>
            <a:ext cx="57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8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1" name="Google Shape;461;g2392bd71da7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392bd71da7_0_308"/>
          <p:cNvSpPr txBox="1"/>
          <p:nvPr/>
        </p:nvSpPr>
        <p:spPr>
          <a:xfrm>
            <a:off x="2258725" y="5992238"/>
            <a:ext cx="57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g2392bd71da7_0_308"/>
          <p:cNvSpPr txBox="1"/>
          <p:nvPr/>
        </p:nvSpPr>
        <p:spPr>
          <a:xfrm>
            <a:off x="17761450" y="4092608"/>
            <a:ext cx="57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8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4" name="Google Shape;464;g2392bd71da7_0_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2425" y="3845550"/>
            <a:ext cx="13397998" cy="17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392bd71da7_0_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2425" y="6334700"/>
            <a:ext cx="13398001" cy="68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392bd71da7_0_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17900" y="4504800"/>
            <a:ext cx="3678225" cy="84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59c4ef91f_0_152"/>
          <p:cNvSpPr txBox="1"/>
          <p:nvPr/>
        </p:nvSpPr>
        <p:spPr>
          <a:xfrm>
            <a:off x="2258717" y="1606471"/>
            <a:ext cx="19611900" cy="7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-704000" lvl="0" marL="99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 здаєш ДЗ і встигаєш навчатися в дедлайни зі своєю групою.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9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 молодець! Так тримати, рухайся так і надалі, це чудовий темп.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000" lvl="0" marL="99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 можеш здавати ДЗ швидше колег і ти крутий, рухайся так далі,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9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 переведемо тебе до групи, яка розпочала навчання швидше.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69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000" lvl="0" marL="9900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4000"/>
              <a:buFont typeface="Montserrat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 не встигаєш виконувати дз в дедлайн. Звернися до ментора чи клієнт-менеджера за допомогою. </a:t>
            </a:r>
            <a:b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Спробуй наздогнати, впевнені, в тебе вийде. 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g2559c4ef91f_0_152"/>
          <p:cNvSpPr txBox="1"/>
          <p:nvPr/>
        </p:nvSpPr>
        <p:spPr>
          <a:xfrm>
            <a:off x="5211600" y="262800"/>
            <a:ext cx="8079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F36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g2559c4ef91f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559c4ef91f_0_152"/>
          <p:cNvPicPr preferRelativeResize="0"/>
          <p:nvPr/>
        </p:nvPicPr>
        <p:blipFill rotWithShape="1">
          <a:blip r:embed="rId4">
            <a:alphaModFix/>
          </a:blip>
          <a:srcRect b="0" l="-2010" r="2008" t="0"/>
          <a:stretch/>
        </p:blipFill>
        <p:spPr>
          <a:xfrm>
            <a:off x="15476375" y="7758200"/>
            <a:ext cx="7812375" cy="5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c75374e15_0_8469"/>
          <p:cNvSpPr txBox="1"/>
          <p:nvPr/>
        </p:nvSpPr>
        <p:spPr>
          <a:xfrm>
            <a:off x="4466425" y="7119550"/>
            <a:ext cx="152838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Призупинення можливе на те заняття, на якому студент повідомив клієнт-менеджеру про бажання та причини поставити на паузу навчання</a:t>
            </a:r>
            <a:endParaRPr b="0" i="0" sz="4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2" name="Google Shape;482;g22c75374e15_0_8469"/>
          <p:cNvSpPr txBox="1"/>
          <p:nvPr/>
        </p:nvSpPr>
        <p:spPr>
          <a:xfrm>
            <a:off x="4466425" y="4391450"/>
            <a:ext cx="143553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40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Можливе </a:t>
            </a:r>
            <a:r>
              <a:rPr b="0" i="0" lang="ru-RU" sz="4000" u="none" cap="none" strike="noStrike">
                <a:solidFill>
                  <a:srgbClr val="32BEC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 призупинення</a:t>
            </a:r>
            <a:r>
              <a:rPr b="0" i="0" lang="ru-RU" sz="4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навчання за весь курс </a:t>
            </a:r>
            <a:endParaRPr b="0" i="0" sz="4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(повернення на навчання має відбутися протягом 1 року з моменту призупинення) </a:t>
            </a:r>
            <a:endParaRPr b="0"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g22c75374e15_0_8469"/>
          <p:cNvSpPr txBox="1"/>
          <p:nvPr>
            <p:ph idx="4294967295" type="title"/>
          </p:nvPr>
        </p:nvSpPr>
        <p:spPr>
          <a:xfrm>
            <a:off x="2258725" y="944100"/>
            <a:ext cx="157206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Чи можна поставити</a:t>
            </a:r>
            <a:r>
              <a:rPr b="1" lang="ru-RU" sz="8000">
                <a:solidFill>
                  <a:srgbClr val="1DA5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навчання на паузу? </a:t>
            </a:r>
            <a:endParaRPr b="1" sz="80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4" name="Google Shape;484;g22c75374e15_0_8469"/>
          <p:cNvGrpSpPr/>
          <p:nvPr/>
        </p:nvGrpSpPr>
        <p:grpSpPr>
          <a:xfrm>
            <a:off x="2258713" y="4391450"/>
            <a:ext cx="1750500" cy="1750500"/>
            <a:chOff x="3478738" y="4860925"/>
            <a:chExt cx="1750500" cy="1750500"/>
          </a:xfrm>
        </p:grpSpPr>
        <p:sp>
          <p:nvSpPr>
            <p:cNvPr id="485" name="Google Shape;485;g22c75374e15_0_8469"/>
            <p:cNvSpPr/>
            <p:nvPr/>
          </p:nvSpPr>
          <p:spPr>
            <a:xfrm>
              <a:off x="3478738" y="4860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2c75374e15_0_8469"/>
            <p:cNvSpPr txBox="1"/>
            <p:nvPr/>
          </p:nvSpPr>
          <p:spPr>
            <a:xfrm>
              <a:off x="3902638" y="5105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g22c75374e15_0_8469"/>
          <p:cNvGrpSpPr/>
          <p:nvPr/>
        </p:nvGrpSpPr>
        <p:grpSpPr>
          <a:xfrm>
            <a:off x="2258713" y="7119549"/>
            <a:ext cx="1750500" cy="1750500"/>
            <a:chOff x="3478738" y="7368925"/>
            <a:chExt cx="1750500" cy="1750500"/>
          </a:xfrm>
        </p:grpSpPr>
        <p:sp>
          <p:nvSpPr>
            <p:cNvPr id="488" name="Google Shape;488;g22c75374e15_0_8469"/>
            <p:cNvSpPr/>
            <p:nvPr/>
          </p:nvSpPr>
          <p:spPr>
            <a:xfrm>
              <a:off x="3478738" y="7368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2c75374e15_0_8469"/>
            <p:cNvSpPr txBox="1"/>
            <p:nvPr/>
          </p:nvSpPr>
          <p:spPr>
            <a:xfrm>
              <a:off x="3902638" y="7613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g22c75374e15_0_8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2c75374e15_0_8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92659" y="7019157"/>
            <a:ext cx="4223622" cy="70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2c75374e15_0_8469"/>
          <p:cNvSpPr txBox="1"/>
          <p:nvPr/>
        </p:nvSpPr>
        <p:spPr>
          <a:xfrm rot="-780142">
            <a:off x="18840957" y="8827561"/>
            <a:ext cx="1330719" cy="1231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0" i="0" sz="8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3" name="Google Shape;493;g22c75374e15_0_8469"/>
          <p:cNvSpPr txBox="1"/>
          <p:nvPr/>
        </p:nvSpPr>
        <p:spPr>
          <a:xfrm rot="1379712">
            <a:off x="22530229" y="7961204"/>
            <a:ext cx="1331613" cy="12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0" i="0" sz="8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4" name="Google Shape;494;g22c75374e15_0_8469"/>
          <p:cNvSpPr txBox="1"/>
          <p:nvPr/>
        </p:nvSpPr>
        <p:spPr>
          <a:xfrm rot="-1200402">
            <a:off x="19364937" y="7030022"/>
            <a:ext cx="996113" cy="92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0" i="0" sz="6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5" name="Google Shape;495;g22c75374e15_0_8469"/>
          <p:cNvSpPr txBox="1"/>
          <p:nvPr/>
        </p:nvSpPr>
        <p:spPr>
          <a:xfrm rot="-780142">
            <a:off x="23353968" y="10436592"/>
            <a:ext cx="1330719" cy="1231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ru-RU" sz="8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0" i="0" sz="8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6" name="Google Shape;496;g22c75374e15_0_8469"/>
          <p:cNvSpPr txBox="1"/>
          <p:nvPr/>
        </p:nvSpPr>
        <p:spPr>
          <a:xfrm rot="1560307">
            <a:off x="17615523" y="10996155"/>
            <a:ext cx="1496403" cy="1385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0" lang="ru-RU" sz="9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0" i="0" sz="9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c75374e15_0_8512"/>
          <p:cNvSpPr/>
          <p:nvPr/>
        </p:nvSpPr>
        <p:spPr>
          <a:xfrm>
            <a:off x="2258724" y="944100"/>
            <a:ext cx="73128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500"/>
              <a:buFont typeface="Open Sans"/>
              <a:buNone/>
            </a:pPr>
            <a:r>
              <a:rPr b="1" i="0" lang="ru-RU" sz="8000" u="none" cap="none" strike="noStrike">
                <a:solidFill>
                  <a:srgbClr val="FD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 Skills</a:t>
            </a:r>
            <a:endParaRPr b="1" i="0" sz="8000" u="none" cap="none" strike="noStrike">
              <a:solidFill>
                <a:srgbClr val="FD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300"/>
              <a:buFont typeface="Open Sans"/>
              <a:buNone/>
            </a:pPr>
            <a:r>
              <a:rPr b="1" i="0" lang="ru-RU" sz="5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ru-RU" sz="52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r>
              <a:rPr b="1" i="0" lang="ru-RU" sz="5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ru-RU" sz="52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i="0" lang="ru-RU" sz="5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1" lang="ru-RU" sz="52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b="1" i="0" lang="ru-RU" sz="52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ru-RU" sz="52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i="0" lang="ru-RU" sz="5200" u="none" cap="none" strike="noStrike">
                <a:solidFill>
                  <a:srgbClr val="FDFFFF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b="1" i="0" sz="5200" u="none" cap="none" strike="noStrike">
              <a:solidFill>
                <a:srgbClr val="FD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2" name="Google Shape;502;g22c75374e15_0_8512"/>
          <p:cNvSpPr/>
          <p:nvPr/>
        </p:nvSpPr>
        <p:spPr>
          <a:xfrm>
            <a:off x="21033872" y="308248"/>
            <a:ext cx="320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Open Sans Light"/>
              <a:buNone/>
            </a:pPr>
            <a:r>
              <a:t/>
            </a:r>
            <a:endParaRPr b="0" i="0" sz="1900" u="none" cap="none" strike="noStrike">
              <a:solidFill>
                <a:srgbClr val="53585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3" name="Google Shape;503;g22c75374e15_0_8512"/>
          <p:cNvSpPr txBox="1"/>
          <p:nvPr/>
        </p:nvSpPr>
        <p:spPr>
          <a:xfrm>
            <a:off x="2593250" y="9317738"/>
            <a:ext cx="592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Організаційні питання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Структура курсу 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Scrum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Agile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4" name="Google Shape;504;g22c75374e15_0_8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g22c75374e15_0_8512"/>
          <p:cNvGrpSpPr/>
          <p:nvPr/>
        </p:nvGrpSpPr>
        <p:grpSpPr>
          <a:xfrm>
            <a:off x="2258725" y="3940476"/>
            <a:ext cx="6794284" cy="7404780"/>
            <a:chOff x="3573754" y="5121942"/>
            <a:chExt cx="7846500" cy="11450100"/>
          </a:xfrm>
        </p:grpSpPr>
        <p:sp>
          <p:nvSpPr>
            <p:cNvPr id="506" name="Google Shape;506;g22c75374e15_0_8512"/>
            <p:cNvSpPr/>
            <p:nvPr/>
          </p:nvSpPr>
          <p:spPr>
            <a:xfrm>
              <a:off x="3573754" y="5121942"/>
              <a:ext cx="7846500" cy="114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75" lIns="91475" spcFirstLastPara="1" rIns="91475" wrap="square" tIns="9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2c75374e15_0_8512"/>
            <p:cNvSpPr txBox="1"/>
            <p:nvPr/>
          </p:nvSpPr>
          <p:spPr>
            <a:xfrm>
              <a:off x="3798700" y="7118903"/>
              <a:ext cx="7621500" cy="90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75" lIns="71475" spcFirstLastPara="1" rIns="71475" wrap="square" tIns="7147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ВТ (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14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/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11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) – 19:30</a:t>
              </a:r>
              <a:endParaRPr b="1" i="0" sz="5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b="1" lang="ru-RU" sz="40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Заняття 1. Знайомство</a:t>
              </a:r>
              <a:endParaRPr b="1" sz="4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b="1" lang="ru-RU" sz="3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ДЗ 1 </a:t>
              </a:r>
              <a:r>
                <a:rPr lang="ru-RU" sz="3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створення командного mindmap</a:t>
              </a:r>
              <a:endParaRPr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Організаційні питання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Структура курсу 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Scrum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Agile</a:t>
              </a:r>
              <a:br>
                <a:rPr b="1" i="0" lang="ru-RU" sz="51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</a:b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08" name="Google Shape;508;g22c75374e15_0_8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807" y="4321470"/>
            <a:ext cx="824586" cy="8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2c75374e15_0_8512"/>
          <p:cNvSpPr txBox="1"/>
          <p:nvPr/>
        </p:nvSpPr>
        <p:spPr>
          <a:xfrm>
            <a:off x="10499475" y="9317738"/>
            <a:ext cx="592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Компетенції/антикомпетенції</a:t>
            </a:r>
            <a:endParaRPr b="1" i="0" sz="2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GTD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SMART</a:t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100"/>
              <a:buFont typeface="Montserrat SemiBold"/>
              <a:buChar char="●"/>
            </a:pPr>
            <a:r>
              <a:rPr b="1" i="0" lang="ru-RU" sz="2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ІПР</a:t>
            </a:r>
            <a:endParaRPr b="1" i="0" sz="2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10" name="Google Shape;510;g22c75374e15_0_8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8032" y="4321470"/>
            <a:ext cx="824586" cy="824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g22c75374e15_0_8512"/>
          <p:cNvGrpSpPr/>
          <p:nvPr/>
        </p:nvGrpSpPr>
        <p:grpSpPr>
          <a:xfrm>
            <a:off x="10164950" y="3940476"/>
            <a:ext cx="6794284" cy="7404780"/>
            <a:chOff x="3573754" y="5121942"/>
            <a:chExt cx="7846500" cy="11450100"/>
          </a:xfrm>
        </p:grpSpPr>
        <p:sp>
          <p:nvSpPr>
            <p:cNvPr id="512" name="Google Shape;512;g22c75374e15_0_8512"/>
            <p:cNvSpPr/>
            <p:nvPr/>
          </p:nvSpPr>
          <p:spPr>
            <a:xfrm>
              <a:off x="3573754" y="5121942"/>
              <a:ext cx="7846500" cy="114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75" lIns="91475" spcFirstLastPara="1" rIns="91475" wrap="square" tIns="9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2c75374e15_0_8512"/>
            <p:cNvSpPr txBox="1"/>
            <p:nvPr/>
          </p:nvSpPr>
          <p:spPr>
            <a:xfrm>
              <a:off x="3798700" y="7118903"/>
              <a:ext cx="7621500" cy="9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75" lIns="71475" spcFirstLastPara="1" rIns="71475" wrap="square" tIns="7147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ЧТ (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16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/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11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) – 19:30</a:t>
              </a:r>
              <a:endParaRPr b="1" i="0" sz="5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b="1" lang="ru-RU" sz="38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Заняття 2. Карʼєрний план</a:t>
              </a:r>
              <a:endParaRPr b="1" sz="3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rPr b="1" lang="ru-RU" sz="3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ДЗ 2 </a:t>
              </a:r>
              <a:r>
                <a:rPr lang="ru-RU" sz="3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створення власного карʼєрного плану</a:t>
              </a:r>
              <a:endPara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100"/>
                <a:buFont typeface="Arial"/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Компетенції/антикомпетенції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GTD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SMART</a:t>
              </a:r>
              <a:endParaRPr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-361950" lvl="0" marL="469900" rtl="0" algn="l"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100"/>
                <a:buFont typeface="Montserrat SemiBold"/>
                <a:buChar char="●"/>
              </a:pPr>
              <a:r>
                <a:rPr lang="ru-RU" sz="21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Карʼєрний план</a:t>
              </a:r>
              <a:br>
                <a:rPr b="1" lang="ru-RU" sz="49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</a:br>
              <a:endParaRPr b="1" sz="2700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514" name="Google Shape;514;g22c75374e15_0_85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66922" y="7113346"/>
            <a:ext cx="3164058" cy="314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2c75374e15_0_85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83428" y="4210305"/>
            <a:ext cx="1655655" cy="16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2c75374e15_0_85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72166" y="871350"/>
            <a:ext cx="3179584" cy="318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2c75374e15_0_85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5275" y="11118641"/>
            <a:ext cx="1655611" cy="164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392bd71da7_0_462"/>
          <p:cNvSpPr/>
          <p:nvPr/>
        </p:nvSpPr>
        <p:spPr>
          <a:xfrm>
            <a:off x="2258724" y="944100"/>
            <a:ext cx="73128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7500"/>
              <a:buFont typeface="Open Sans"/>
              <a:buNone/>
            </a:pPr>
            <a:r>
              <a:rPr b="1" i="0" lang="ru-RU" sz="8000" u="none" cap="none" strike="noStrike">
                <a:solidFill>
                  <a:srgbClr val="FD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 Skills</a:t>
            </a:r>
            <a:endParaRPr b="1" i="0" sz="8000" u="none" cap="none" strike="noStrike">
              <a:solidFill>
                <a:srgbClr val="FD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5300"/>
              <a:buFont typeface="Open Sans"/>
              <a:buNone/>
            </a:pPr>
            <a:r>
              <a:t/>
            </a:r>
            <a:endParaRPr b="1" i="0" sz="5200" u="none" cap="none" strike="noStrike">
              <a:solidFill>
                <a:srgbClr val="FD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3" name="Google Shape;523;g2392bd71da7_0_462"/>
          <p:cNvSpPr/>
          <p:nvPr/>
        </p:nvSpPr>
        <p:spPr>
          <a:xfrm>
            <a:off x="21033872" y="308248"/>
            <a:ext cx="320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Open Sans Light"/>
              <a:buNone/>
            </a:pPr>
            <a:r>
              <a:t/>
            </a:r>
            <a:endParaRPr b="0" i="0" sz="1900" u="none" cap="none" strike="noStrike">
              <a:solidFill>
                <a:srgbClr val="53585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24" name="Google Shape;524;g2392bd71da7_0_462"/>
          <p:cNvGrpSpPr/>
          <p:nvPr/>
        </p:nvGrpSpPr>
        <p:grpSpPr>
          <a:xfrm>
            <a:off x="2258725" y="3940476"/>
            <a:ext cx="6794284" cy="7404780"/>
            <a:chOff x="3573754" y="5121942"/>
            <a:chExt cx="7846500" cy="11450100"/>
          </a:xfrm>
        </p:grpSpPr>
        <p:sp>
          <p:nvSpPr>
            <p:cNvPr id="525" name="Google Shape;525;g2392bd71da7_0_462"/>
            <p:cNvSpPr/>
            <p:nvPr/>
          </p:nvSpPr>
          <p:spPr>
            <a:xfrm>
              <a:off x="3573754" y="5121942"/>
              <a:ext cx="7846500" cy="114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75" lIns="91475" spcFirstLastPara="1" rIns="91475" wrap="square" tIns="9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392bd71da7_0_462"/>
            <p:cNvSpPr txBox="1"/>
            <p:nvPr/>
          </p:nvSpPr>
          <p:spPr>
            <a:xfrm>
              <a:off x="3798729" y="6064589"/>
              <a:ext cx="7621500" cy="86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75" lIns="71475" spcFirstLastPara="1" rIns="71475" wrap="square" tIns="7147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1" i="0" sz="5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ВТ 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(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21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/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11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) – 19:30</a:t>
              </a:r>
              <a:endParaRPr b="1" i="0" sz="5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40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Заняття 1. </a:t>
              </a:r>
              <a:endParaRPr b="1" i="0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3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Тема 1 </a:t>
              </a:r>
              <a:r>
                <a:rPr b="0" i="0" lang="ru-RU" sz="3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b="0" i="0" lang="ru-RU" sz="3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Основи аналітики даних</a:t>
              </a:r>
              <a:endParaRPr b="0" i="0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27" name="Google Shape;527;g2392bd71da7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392bd71da7_0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807" y="4626270"/>
            <a:ext cx="824586" cy="824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g2392bd71da7_0_462"/>
          <p:cNvGrpSpPr/>
          <p:nvPr/>
        </p:nvGrpSpPr>
        <p:grpSpPr>
          <a:xfrm>
            <a:off x="10164950" y="3940476"/>
            <a:ext cx="6794284" cy="7404780"/>
            <a:chOff x="3573754" y="5121942"/>
            <a:chExt cx="7846500" cy="11450100"/>
          </a:xfrm>
        </p:grpSpPr>
        <p:sp>
          <p:nvSpPr>
            <p:cNvPr id="530" name="Google Shape;530;g2392bd71da7_0_462"/>
            <p:cNvSpPr/>
            <p:nvPr/>
          </p:nvSpPr>
          <p:spPr>
            <a:xfrm>
              <a:off x="3573754" y="5121942"/>
              <a:ext cx="7846500" cy="1145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75" lIns="91475" spcFirstLastPara="1" rIns="91475" wrap="square" tIns="9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2392bd71da7_0_462"/>
            <p:cNvSpPr txBox="1"/>
            <p:nvPr/>
          </p:nvSpPr>
          <p:spPr>
            <a:xfrm>
              <a:off x="3686245" y="6145499"/>
              <a:ext cx="7621500" cy="97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75" lIns="71475" spcFirstLastPara="1" rIns="71475" wrap="square" tIns="714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1" i="0" sz="5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ЧТ 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(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23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/</a:t>
              </a:r>
              <a:r>
                <a:rPr b="1" lang="ru-RU" sz="5100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11</a:t>
              </a:r>
              <a:r>
                <a:rPr b="1" i="0" lang="ru-RU" sz="5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) – 19:30</a:t>
              </a:r>
              <a:endParaRPr b="1" i="0" sz="27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40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Заняття 2. </a:t>
              </a:r>
              <a:endParaRPr b="1" i="0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00"/>
                <a:buFont typeface="Arial"/>
                <a:buNone/>
              </a:pPr>
              <a:r>
                <a:rPr b="1" i="0" lang="ru-RU" sz="3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Тема 2 </a:t>
              </a:r>
              <a:r>
                <a:rPr b="0" i="0" lang="ru-RU" sz="32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b="0" i="0" lang="ru-RU" sz="32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Базова робота з даними для розрахунку показників</a:t>
              </a:r>
              <a:endParaRPr b="0" i="0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32" name="Google Shape;532;g2392bd71da7_0_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8032" y="4626270"/>
            <a:ext cx="824586" cy="82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392bd71da7_0_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66922" y="7113346"/>
            <a:ext cx="3164058" cy="314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392bd71da7_0_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83428" y="4210305"/>
            <a:ext cx="1655655" cy="16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392bd71da7_0_4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72166" y="871350"/>
            <a:ext cx="3179584" cy="318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392bd71da7_0_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85275" y="11118641"/>
            <a:ext cx="1655611" cy="164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c75374e15_0_8168"/>
          <p:cNvSpPr txBox="1"/>
          <p:nvPr>
            <p:ph type="title"/>
          </p:nvPr>
        </p:nvSpPr>
        <p:spPr>
          <a:xfrm>
            <a:off x="2232150" y="959983"/>
            <a:ext cx="190464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ru-RU" sz="8400">
                <a:latin typeface="Montserrat"/>
                <a:ea typeface="Montserrat"/>
                <a:cs typeface="Montserrat"/>
                <a:sym typeface="Montserrat"/>
              </a:rPr>
              <a:t>Тривалість сьогоднішнього заняття</a:t>
            </a:r>
            <a:r>
              <a:rPr b="1" lang="ru-RU" sz="8400">
                <a:solidFill>
                  <a:srgbClr val="F3660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-RU" sz="84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= 2 години</a:t>
            </a:r>
            <a:endParaRPr b="1" sz="8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5" name="Google Shape;175;g22c75374e15_0_8168"/>
          <p:cNvGrpSpPr/>
          <p:nvPr/>
        </p:nvGrpSpPr>
        <p:grpSpPr>
          <a:xfrm>
            <a:off x="6636825" y="4248067"/>
            <a:ext cx="7016700" cy="6832646"/>
            <a:chOff x="7322625" y="4248067"/>
            <a:chExt cx="7016700" cy="6832646"/>
          </a:xfrm>
        </p:grpSpPr>
        <p:sp>
          <p:nvSpPr>
            <p:cNvPr id="176" name="Google Shape;176;g22c75374e15_0_8168"/>
            <p:cNvSpPr txBox="1"/>
            <p:nvPr/>
          </p:nvSpPr>
          <p:spPr>
            <a:xfrm>
              <a:off x="7346376" y="8068100"/>
              <a:ext cx="36879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ru-RU" sz="3500" u="none" cap="none" strike="noStrike">
                  <a:solidFill>
                    <a:srgbClr val="32BE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Scrum - 15 хв</a:t>
              </a:r>
              <a:endParaRPr b="1" i="0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ru-RU" sz="3500" u="none" cap="none" strike="noStrike">
                  <a:solidFill>
                    <a:srgbClr val="32BE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Q&amp;A - 5 хв</a:t>
              </a:r>
              <a:endParaRPr b="1" i="0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7" name="Google Shape;177;g22c75374e15_0_8168"/>
            <p:cNvSpPr txBox="1"/>
            <p:nvPr/>
          </p:nvSpPr>
          <p:spPr>
            <a:xfrm>
              <a:off x="7322625" y="9557013"/>
              <a:ext cx="7016700" cy="15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методологія </a:t>
              </a:r>
              <a:b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Scrum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відповіді на питання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8" name="Google Shape;178;g22c75374e15_0_8168"/>
            <p:cNvSpPr/>
            <p:nvPr/>
          </p:nvSpPr>
          <p:spPr>
            <a:xfrm>
              <a:off x="7676467" y="4248067"/>
              <a:ext cx="3687900" cy="36879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ru-RU" sz="4800" u="none" cap="none" strike="noStrik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 блок</a:t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3300"/>
                <a:buFont typeface="Helvetica Neue"/>
                <a:buNone/>
              </a:pPr>
              <a:r>
                <a:rPr b="1" i="0" lang="ru-RU" sz="4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хв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g22c75374e15_0_8168"/>
          <p:cNvGrpSpPr/>
          <p:nvPr/>
        </p:nvGrpSpPr>
        <p:grpSpPr>
          <a:xfrm>
            <a:off x="566667" y="4268600"/>
            <a:ext cx="6434408" cy="7704925"/>
            <a:chOff x="1176267" y="4268600"/>
            <a:chExt cx="6434408" cy="7704925"/>
          </a:xfrm>
        </p:grpSpPr>
        <p:sp>
          <p:nvSpPr>
            <p:cNvPr id="180" name="Google Shape;180;g22c75374e15_0_8168"/>
            <p:cNvSpPr txBox="1"/>
            <p:nvPr/>
          </p:nvSpPr>
          <p:spPr>
            <a:xfrm>
              <a:off x="1176275" y="9557025"/>
              <a:ext cx="6434400" cy="24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організаційні питання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структура курсу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познайомимось з викладачем і менторами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412750" lvl="0" marL="469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BECB"/>
                </a:buClr>
                <a:buSzPts val="2900"/>
                <a:buFont typeface="Montserrat"/>
                <a:buChar char="➔"/>
              </a:pPr>
              <a:r>
                <a:rPr b="0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відповіді на питання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g22c75374e15_0_8168"/>
            <p:cNvSpPr txBox="1"/>
            <p:nvPr/>
          </p:nvSpPr>
          <p:spPr>
            <a:xfrm>
              <a:off x="1188008" y="8068100"/>
              <a:ext cx="5885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ru-RU" sz="3500" u="none" cap="none" strike="noStrike">
                  <a:solidFill>
                    <a:srgbClr val="32BE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Орг. частина - 45 хв</a:t>
              </a:r>
              <a:endParaRPr b="1" i="0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i="0" lang="ru-RU" sz="3500" u="none" cap="none" strike="noStrike">
                  <a:solidFill>
                    <a:srgbClr val="32BE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Q&amp;A - 5 хв </a:t>
              </a:r>
              <a:endParaRPr b="1" i="0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g22c75374e15_0_8168"/>
            <p:cNvSpPr/>
            <p:nvPr/>
          </p:nvSpPr>
          <p:spPr>
            <a:xfrm>
              <a:off x="1176267" y="4268600"/>
              <a:ext cx="3687900" cy="36879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ru-RU" sz="4800" u="none" cap="none" strike="noStrik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1 блок</a:t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ru-RU" sz="4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50 хв</a:t>
              </a:r>
              <a:endPara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g22c75374e15_0_8168"/>
          <p:cNvSpPr txBox="1"/>
          <p:nvPr/>
        </p:nvSpPr>
        <p:spPr>
          <a:xfrm>
            <a:off x="19164299" y="8068100"/>
            <a:ext cx="4631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Домашнє завдання  - 15 хв </a:t>
            </a:r>
            <a:endParaRPr b="1" i="0" sz="35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Q&amp;A - 5 хв </a:t>
            </a:r>
            <a:endParaRPr b="1" i="0" sz="45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2c75374e15_0_8168"/>
          <p:cNvSpPr/>
          <p:nvPr/>
        </p:nvSpPr>
        <p:spPr>
          <a:xfrm>
            <a:off x="19370200" y="4268600"/>
            <a:ext cx="3687900" cy="3687900"/>
          </a:xfrm>
          <a:prstGeom prst="ellipse">
            <a:avLst/>
          </a:prstGeom>
          <a:solidFill>
            <a:srgbClr val="32BECB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 блок</a:t>
            </a:r>
            <a:endParaRPr b="0" i="0" sz="4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 хв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2c75374e15_0_8168"/>
          <p:cNvSpPr txBox="1"/>
          <p:nvPr/>
        </p:nvSpPr>
        <p:spPr>
          <a:xfrm>
            <a:off x="13265502" y="8088633"/>
            <a:ext cx="368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Agile - 25 хв</a:t>
            </a:r>
            <a:endParaRPr b="1" i="0" sz="35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Q&amp;A - 5 хв </a:t>
            </a:r>
            <a:endParaRPr b="1" i="0" sz="35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22c75374e15_0_8168"/>
          <p:cNvSpPr txBox="1"/>
          <p:nvPr/>
        </p:nvSpPr>
        <p:spPr>
          <a:xfrm>
            <a:off x="13317750" y="9577546"/>
            <a:ext cx="701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127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Char char="➔"/>
            </a:pPr>
            <a:r>
              <a:rPr b="0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філософія Agile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Char char="➔"/>
            </a:pPr>
            <a:r>
              <a:rPr b="0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 принципів Agile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Char char="➔"/>
            </a:pPr>
            <a:r>
              <a:rPr b="0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відповіді на питання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22c75374e15_0_8168"/>
          <p:cNvSpPr/>
          <p:nvPr/>
        </p:nvSpPr>
        <p:spPr>
          <a:xfrm>
            <a:off x="13522967" y="4268600"/>
            <a:ext cx="3687900" cy="3687900"/>
          </a:xfrm>
          <a:prstGeom prst="ellipse">
            <a:avLst/>
          </a:prstGeom>
          <a:solidFill>
            <a:srgbClr val="32BECB"/>
          </a:solidFill>
          <a:ln cap="flat" cmpd="sng" w="9525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 блок</a:t>
            </a:r>
            <a:endParaRPr b="0" i="0" sz="4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ru-RU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22c75374e15_0_8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7719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c75374e15_0_8551"/>
          <p:cNvSpPr/>
          <p:nvPr/>
        </p:nvSpPr>
        <p:spPr>
          <a:xfrm>
            <a:off x="12748385" y="4335828"/>
            <a:ext cx="2937600" cy="2937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c75374e15_0_8551"/>
          <p:cNvSpPr txBox="1"/>
          <p:nvPr>
            <p:ph type="title"/>
          </p:nvPr>
        </p:nvSpPr>
        <p:spPr>
          <a:xfrm>
            <a:off x="2296100" y="920900"/>
            <a:ext cx="152727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Технічні запитання</a:t>
            </a:r>
            <a:endParaRPr b="1" sz="80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g22c75374e15_0_8551"/>
          <p:cNvSpPr txBox="1"/>
          <p:nvPr/>
        </p:nvSpPr>
        <p:spPr>
          <a:xfrm>
            <a:off x="8125250" y="8281517"/>
            <a:ext cx="3497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Вебінари 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g22c75374e15_0_8551"/>
          <p:cNvSpPr txBox="1"/>
          <p:nvPr/>
        </p:nvSpPr>
        <p:spPr>
          <a:xfrm>
            <a:off x="12487445" y="8281523"/>
            <a:ext cx="3497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g22c75374e15_0_8551"/>
          <p:cNvSpPr txBox="1"/>
          <p:nvPr/>
        </p:nvSpPr>
        <p:spPr>
          <a:xfrm>
            <a:off x="16726198" y="8281523"/>
            <a:ext cx="3497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g22c75374e15_0_8551"/>
          <p:cNvSpPr txBox="1"/>
          <p:nvPr/>
        </p:nvSpPr>
        <p:spPr>
          <a:xfrm>
            <a:off x="4700250" y="8298367"/>
            <a:ext cx="25605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Конспект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7" name="Google Shape;547;g22c75374e15_0_8551"/>
          <p:cNvCxnSpPr/>
          <p:nvPr/>
        </p:nvCxnSpPr>
        <p:spPr>
          <a:xfrm>
            <a:off x="14236301" y="7288197"/>
            <a:ext cx="0" cy="657900"/>
          </a:xfrm>
          <a:prstGeom prst="straightConnector1">
            <a:avLst/>
          </a:prstGeom>
          <a:noFill/>
          <a:ln cap="flat" cmpd="sng" w="19050">
            <a:solidFill>
              <a:srgbClr val="32BECB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548" name="Google Shape;548;g22c75374e15_0_8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7951" y="5236278"/>
            <a:ext cx="1136700" cy="11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g22c75374e15_0_8551"/>
          <p:cNvCxnSpPr/>
          <p:nvPr/>
        </p:nvCxnSpPr>
        <p:spPr>
          <a:xfrm>
            <a:off x="18540151" y="7288197"/>
            <a:ext cx="0" cy="657900"/>
          </a:xfrm>
          <a:prstGeom prst="straightConnector1">
            <a:avLst/>
          </a:prstGeom>
          <a:noFill/>
          <a:ln cap="flat" cmpd="sng" w="19050">
            <a:solidFill>
              <a:srgbClr val="32BEC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50" name="Google Shape;550;g22c75374e15_0_8551"/>
          <p:cNvSpPr/>
          <p:nvPr/>
        </p:nvSpPr>
        <p:spPr>
          <a:xfrm>
            <a:off x="17071351" y="4335828"/>
            <a:ext cx="2937600" cy="2937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g22c75374e15_0_8551"/>
          <p:cNvGrpSpPr/>
          <p:nvPr/>
        </p:nvGrpSpPr>
        <p:grpSpPr>
          <a:xfrm>
            <a:off x="17826859" y="5092332"/>
            <a:ext cx="1426394" cy="1424442"/>
            <a:chOff x="5297488" y="3582988"/>
            <a:chExt cx="2319340" cy="2316165"/>
          </a:xfrm>
        </p:grpSpPr>
        <p:sp>
          <p:nvSpPr>
            <p:cNvPr id="552" name="Google Shape;552;g22c75374e15_0_8551"/>
            <p:cNvSpPr/>
            <p:nvPr/>
          </p:nvSpPr>
          <p:spPr>
            <a:xfrm>
              <a:off x="5297488" y="3582988"/>
              <a:ext cx="2319340" cy="2316165"/>
            </a:xfrm>
            <a:custGeom>
              <a:rect b="b" l="l" r="r" t="t"/>
              <a:pathLst>
                <a:path extrusionOk="0" h="2048" w="2048">
                  <a:moveTo>
                    <a:pt x="1946" y="1024"/>
                  </a:moveTo>
                  <a:cubicBezTo>
                    <a:pt x="1331" y="1024"/>
                    <a:pt x="1331" y="1024"/>
                    <a:pt x="1331" y="1024"/>
                  </a:cubicBezTo>
                  <a:cubicBezTo>
                    <a:pt x="1275" y="1024"/>
                    <a:pt x="1229" y="1070"/>
                    <a:pt x="1229" y="1126"/>
                  </a:cubicBezTo>
                  <a:cubicBezTo>
                    <a:pt x="1229" y="1537"/>
                    <a:pt x="1229" y="1537"/>
                    <a:pt x="1229" y="1537"/>
                  </a:cubicBezTo>
                  <a:cubicBezTo>
                    <a:pt x="1024" y="1507"/>
                    <a:pt x="1024" y="1507"/>
                    <a:pt x="1024" y="1507"/>
                  </a:cubicBezTo>
                  <a:cubicBezTo>
                    <a:pt x="1024" y="1313"/>
                    <a:pt x="1024" y="1313"/>
                    <a:pt x="1024" y="1313"/>
                  </a:cubicBezTo>
                  <a:cubicBezTo>
                    <a:pt x="1099" y="1244"/>
                    <a:pt x="1138" y="1144"/>
                    <a:pt x="1129" y="1042"/>
                  </a:cubicBezTo>
                  <a:cubicBezTo>
                    <a:pt x="1193" y="1003"/>
                    <a:pt x="1239" y="941"/>
                    <a:pt x="1257" y="868"/>
                  </a:cubicBezTo>
                  <a:cubicBezTo>
                    <a:pt x="1267" y="798"/>
                    <a:pt x="1275" y="678"/>
                    <a:pt x="1211" y="655"/>
                  </a:cubicBezTo>
                  <a:cubicBezTo>
                    <a:pt x="1210" y="654"/>
                    <a:pt x="1209" y="654"/>
                    <a:pt x="1208" y="654"/>
                  </a:cubicBezTo>
                  <a:cubicBezTo>
                    <a:pt x="1235" y="540"/>
                    <a:pt x="1265" y="410"/>
                    <a:pt x="1227" y="296"/>
                  </a:cubicBezTo>
                  <a:cubicBezTo>
                    <a:pt x="1169" y="123"/>
                    <a:pt x="995" y="93"/>
                    <a:pt x="898" y="101"/>
                  </a:cubicBezTo>
                  <a:cubicBezTo>
                    <a:pt x="861" y="72"/>
                    <a:pt x="744" y="0"/>
                    <a:pt x="510" y="0"/>
                  </a:cubicBezTo>
                  <a:cubicBezTo>
                    <a:pt x="378" y="0"/>
                    <a:pt x="255" y="66"/>
                    <a:pt x="183" y="176"/>
                  </a:cubicBezTo>
                  <a:cubicBezTo>
                    <a:pt x="94" y="309"/>
                    <a:pt x="79" y="488"/>
                    <a:pt x="140" y="663"/>
                  </a:cubicBezTo>
                  <a:cubicBezTo>
                    <a:pt x="92" y="698"/>
                    <a:pt x="99" y="804"/>
                    <a:pt x="109" y="869"/>
                  </a:cubicBezTo>
                  <a:cubicBezTo>
                    <a:pt x="127" y="941"/>
                    <a:pt x="173" y="1004"/>
                    <a:pt x="237" y="1042"/>
                  </a:cubicBezTo>
                  <a:cubicBezTo>
                    <a:pt x="228" y="1144"/>
                    <a:pt x="266" y="1244"/>
                    <a:pt x="341" y="1313"/>
                  </a:cubicBezTo>
                  <a:cubicBezTo>
                    <a:pt x="341" y="1507"/>
                    <a:pt x="341" y="1507"/>
                    <a:pt x="341" y="1507"/>
                  </a:cubicBezTo>
                  <a:cubicBezTo>
                    <a:pt x="87" y="1545"/>
                    <a:pt x="87" y="1545"/>
                    <a:pt x="87" y="1545"/>
                  </a:cubicBezTo>
                  <a:cubicBezTo>
                    <a:pt x="37" y="1552"/>
                    <a:pt x="0" y="1595"/>
                    <a:pt x="0" y="1646"/>
                  </a:cubicBezTo>
                  <a:cubicBezTo>
                    <a:pt x="0" y="1946"/>
                    <a:pt x="0" y="1946"/>
                    <a:pt x="0" y="1946"/>
                  </a:cubicBezTo>
                  <a:cubicBezTo>
                    <a:pt x="0" y="2002"/>
                    <a:pt x="46" y="2048"/>
                    <a:pt x="102" y="2048"/>
                  </a:cubicBezTo>
                  <a:cubicBezTo>
                    <a:pt x="1946" y="2048"/>
                    <a:pt x="1946" y="2048"/>
                    <a:pt x="1946" y="2048"/>
                  </a:cubicBezTo>
                  <a:cubicBezTo>
                    <a:pt x="2002" y="2048"/>
                    <a:pt x="2048" y="2002"/>
                    <a:pt x="2048" y="1946"/>
                  </a:cubicBezTo>
                  <a:cubicBezTo>
                    <a:pt x="2048" y="1126"/>
                    <a:pt x="2048" y="1126"/>
                    <a:pt x="2048" y="1126"/>
                  </a:cubicBezTo>
                  <a:cubicBezTo>
                    <a:pt x="2048" y="1070"/>
                    <a:pt x="2002" y="1024"/>
                    <a:pt x="1946" y="1024"/>
                  </a:cubicBezTo>
                  <a:close/>
                  <a:moveTo>
                    <a:pt x="683" y="1706"/>
                  </a:moveTo>
                  <a:cubicBezTo>
                    <a:pt x="569" y="1690"/>
                    <a:pt x="469" y="1625"/>
                    <a:pt x="410" y="1527"/>
                  </a:cubicBezTo>
                  <a:cubicBezTo>
                    <a:pt x="410" y="1394"/>
                    <a:pt x="410" y="1394"/>
                    <a:pt x="410" y="1394"/>
                  </a:cubicBezTo>
                  <a:cubicBezTo>
                    <a:pt x="422" y="1411"/>
                    <a:pt x="432" y="1427"/>
                    <a:pt x="442" y="1443"/>
                  </a:cubicBezTo>
                  <a:cubicBezTo>
                    <a:pt x="484" y="1508"/>
                    <a:pt x="523" y="1570"/>
                    <a:pt x="620" y="1570"/>
                  </a:cubicBezTo>
                  <a:cubicBezTo>
                    <a:pt x="745" y="1570"/>
                    <a:pt x="745" y="1570"/>
                    <a:pt x="745" y="1570"/>
                  </a:cubicBezTo>
                  <a:cubicBezTo>
                    <a:pt x="842" y="1570"/>
                    <a:pt x="881" y="1508"/>
                    <a:pt x="923" y="1443"/>
                  </a:cubicBezTo>
                  <a:cubicBezTo>
                    <a:pt x="933" y="1427"/>
                    <a:pt x="944" y="1411"/>
                    <a:pt x="956" y="1394"/>
                  </a:cubicBezTo>
                  <a:cubicBezTo>
                    <a:pt x="956" y="1527"/>
                    <a:pt x="956" y="1527"/>
                    <a:pt x="956" y="1527"/>
                  </a:cubicBezTo>
                  <a:cubicBezTo>
                    <a:pt x="896" y="1624"/>
                    <a:pt x="796" y="1690"/>
                    <a:pt x="683" y="1706"/>
                  </a:cubicBezTo>
                  <a:close/>
                  <a:moveTo>
                    <a:pt x="392" y="1619"/>
                  </a:moveTo>
                  <a:cubicBezTo>
                    <a:pt x="452" y="1690"/>
                    <a:pt x="532" y="1741"/>
                    <a:pt x="623" y="1764"/>
                  </a:cubicBezTo>
                  <a:cubicBezTo>
                    <a:pt x="564" y="1842"/>
                    <a:pt x="564" y="1842"/>
                    <a:pt x="564" y="1842"/>
                  </a:cubicBezTo>
                  <a:cubicBezTo>
                    <a:pt x="508" y="1838"/>
                    <a:pt x="457" y="1813"/>
                    <a:pt x="420" y="1770"/>
                  </a:cubicBezTo>
                  <a:cubicBezTo>
                    <a:pt x="391" y="1726"/>
                    <a:pt x="381" y="1671"/>
                    <a:pt x="392" y="1619"/>
                  </a:cubicBezTo>
                  <a:close/>
                  <a:moveTo>
                    <a:pt x="974" y="1619"/>
                  </a:moveTo>
                  <a:cubicBezTo>
                    <a:pt x="985" y="1671"/>
                    <a:pt x="974" y="1725"/>
                    <a:pt x="945" y="1770"/>
                  </a:cubicBezTo>
                  <a:cubicBezTo>
                    <a:pt x="909" y="1812"/>
                    <a:pt x="857" y="1838"/>
                    <a:pt x="801" y="1842"/>
                  </a:cubicBezTo>
                  <a:cubicBezTo>
                    <a:pt x="743" y="1764"/>
                    <a:pt x="743" y="1764"/>
                    <a:pt x="743" y="1764"/>
                  </a:cubicBezTo>
                  <a:cubicBezTo>
                    <a:pt x="833" y="1741"/>
                    <a:pt x="914" y="1690"/>
                    <a:pt x="974" y="1619"/>
                  </a:cubicBezTo>
                  <a:close/>
                  <a:moveTo>
                    <a:pt x="1189" y="857"/>
                  </a:moveTo>
                  <a:cubicBezTo>
                    <a:pt x="1179" y="896"/>
                    <a:pt x="1157" y="932"/>
                    <a:pt x="1126" y="959"/>
                  </a:cubicBezTo>
                  <a:cubicBezTo>
                    <a:pt x="1126" y="953"/>
                    <a:pt x="1126" y="948"/>
                    <a:pt x="1126" y="942"/>
                  </a:cubicBezTo>
                  <a:cubicBezTo>
                    <a:pt x="1126" y="906"/>
                    <a:pt x="1130" y="871"/>
                    <a:pt x="1138" y="836"/>
                  </a:cubicBezTo>
                  <a:cubicBezTo>
                    <a:pt x="1143" y="805"/>
                    <a:pt x="1149" y="769"/>
                    <a:pt x="1154" y="723"/>
                  </a:cubicBezTo>
                  <a:cubicBezTo>
                    <a:pt x="1164" y="718"/>
                    <a:pt x="1175" y="716"/>
                    <a:pt x="1185" y="718"/>
                  </a:cubicBezTo>
                  <a:cubicBezTo>
                    <a:pt x="1196" y="733"/>
                    <a:pt x="1198" y="798"/>
                    <a:pt x="1189" y="857"/>
                  </a:cubicBezTo>
                  <a:close/>
                  <a:moveTo>
                    <a:pt x="239" y="214"/>
                  </a:moveTo>
                  <a:cubicBezTo>
                    <a:pt x="299" y="123"/>
                    <a:pt x="401" y="68"/>
                    <a:pt x="510" y="68"/>
                  </a:cubicBezTo>
                  <a:cubicBezTo>
                    <a:pt x="764" y="68"/>
                    <a:pt x="863" y="160"/>
                    <a:pt x="864" y="161"/>
                  </a:cubicBezTo>
                  <a:cubicBezTo>
                    <a:pt x="871" y="168"/>
                    <a:pt x="882" y="172"/>
                    <a:pt x="892" y="170"/>
                  </a:cubicBezTo>
                  <a:cubicBezTo>
                    <a:pt x="901" y="169"/>
                    <a:pt x="1104" y="143"/>
                    <a:pt x="1162" y="318"/>
                  </a:cubicBezTo>
                  <a:cubicBezTo>
                    <a:pt x="1189" y="397"/>
                    <a:pt x="1174" y="493"/>
                    <a:pt x="1154" y="583"/>
                  </a:cubicBezTo>
                  <a:cubicBezTo>
                    <a:pt x="1149" y="520"/>
                    <a:pt x="1125" y="460"/>
                    <a:pt x="1086" y="410"/>
                  </a:cubicBezTo>
                  <a:cubicBezTo>
                    <a:pt x="1044" y="364"/>
                    <a:pt x="984" y="339"/>
                    <a:pt x="922" y="341"/>
                  </a:cubicBezTo>
                  <a:cubicBezTo>
                    <a:pt x="856" y="339"/>
                    <a:pt x="791" y="353"/>
                    <a:pt x="733" y="382"/>
                  </a:cubicBezTo>
                  <a:cubicBezTo>
                    <a:pt x="702" y="399"/>
                    <a:pt x="664" y="399"/>
                    <a:pt x="633" y="382"/>
                  </a:cubicBezTo>
                  <a:cubicBezTo>
                    <a:pt x="574" y="353"/>
                    <a:pt x="509" y="339"/>
                    <a:pt x="444" y="341"/>
                  </a:cubicBezTo>
                  <a:cubicBezTo>
                    <a:pt x="382" y="339"/>
                    <a:pt x="322" y="364"/>
                    <a:pt x="280" y="410"/>
                  </a:cubicBezTo>
                  <a:cubicBezTo>
                    <a:pt x="219" y="479"/>
                    <a:pt x="208" y="583"/>
                    <a:pt x="207" y="646"/>
                  </a:cubicBezTo>
                  <a:cubicBezTo>
                    <a:pt x="151" y="490"/>
                    <a:pt x="162" y="330"/>
                    <a:pt x="239" y="214"/>
                  </a:cubicBezTo>
                  <a:close/>
                  <a:moveTo>
                    <a:pt x="176" y="858"/>
                  </a:moveTo>
                  <a:cubicBezTo>
                    <a:pt x="167" y="798"/>
                    <a:pt x="169" y="733"/>
                    <a:pt x="180" y="718"/>
                  </a:cubicBezTo>
                  <a:cubicBezTo>
                    <a:pt x="191" y="716"/>
                    <a:pt x="202" y="718"/>
                    <a:pt x="212" y="722"/>
                  </a:cubicBezTo>
                  <a:cubicBezTo>
                    <a:pt x="216" y="770"/>
                    <a:pt x="222" y="805"/>
                    <a:pt x="228" y="836"/>
                  </a:cubicBezTo>
                  <a:cubicBezTo>
                    <a:pt x="235" y="871"/>
                    <a:pt x="239" y="906"/>
                    <a:pt x="240" y="942"/>
                  </a:cubicBezTo>
                  <a:cubicBezTo>
                    <a:pt x="240" y="948"/>
                    <a:pt x="239" y="953"/>
                    <a:pt x="239" y="958"/>
                  </a:cubicBezTo>
                  <a:cubicBezTo>
                    <a:pt x="209" y="932"/>
                    <a:pt x="187" y="897"/>
                    <a:pt x="176" y="858"/>
                  </a:cubicBezTo>
                  <a:close/>
                  <a:moveTo>
                    <a:pt x="295" y="824"/>
                  </a:moveTo>
                  <a:cubicBezTo>
                    <a:pt x="287" y="782"/>
                    <a:pt x="281" y="739"/>
                    <a:pt x="278" y="696"/>
                  </a:cubicBezTo>
                  <a:cubicBezTo>
                    <a:pt x="272" y="652"/>
                    <a:pt x="272" y="522"/>
                    <a:pt x="331" y="455"/>
                  </a:cubicBezTo>
                  <a:cubicBezTo>
                    <a:pt x="360" y="424"/>
                    <a:pt x="401" y="407"/>
                    <a:pt x="444" y="410"/>
                  </a:cubicBezTo>
                  <a:cubicBezTo>
                    <a:pt x="498" y="407"/>
                    <a:pt x="551" y="418"/>
                    <a:pt x="600" y="442"/>
                  </a:cubicBezTo>
                  <a:cubicBezTo>
                    <a:pt x="651" y="470"/>
                    <a:pt x="714" y="470"/>
                    <a:pt x="765" y="442"/>
                  </a:cubicBezTo>
                  <a:cubicBezTo>
                    <a:pt x="814" y="418"/>
                    <a:pt x="868" y="407"/>
                    <a:pt x="922" y="410"/>
                  </a:cubicBezTo>
                  <a:cubicBezTo>
                    <a:pt x="964" y="407"/>
                    <a:pt x="1005" y="424"/>
                    <a:pt x="1034" y="455"/>
                  </a:cubicBezTo>
                  <a:cubicBezTo>
                    <a:pt x="1106" y="536"/>
                    <a:pt x="1088" y="694"/>
                    <a:pt x="1088" y="697"/>
                  </a:cubicBezTo>
                  <a:cubicBezTo>
                    <a:pt x="1084" y="740"/>
                    <a:pt x="1078" y="782"/>
                    <a:pt x="1071" y="824"/>
                  </a:cubicBezTo>
                  <a:cubicBezTo>
                    <a:pt x="1062" y="863"/>
                    <a:pt x="1058" y="902"/>
                    <a:pt x="1058" y="942"/>
                  </a:cubicBezTo>
                  <a:cubicBezTo>
                    <a:pt x="1058" y="960"/>
                    <a:pt x="1058" y="977"/>
                    <a:pt x="1059" y="995"/>
                  </a:cubicBezTo>
                  <a:cubicBezTo>
                    <a:pt x="1059" y="1005"/>
                    <a:pt x="1060" y="1014"/>
                    <a:pt x="1060" y="1024"/>
                  </a:cubicBezTo>
                  <a:cubicBezTo>
                    <a:pt x="1064" y="1113"/>
                    <a:pt x="1060" y="1183"/>
                    <a:pt x="974" y="1267"/>
                  </a:cubicBezTo>
                  <a:cubicBezTo>
                    <a:pt x="932" y="1309"/>
                    <a:pt x="896" y="1355"/>
                    <a:pt x="865" y="1406"/>
                  </a:cubicBezTo>
                  <a:cubicBezTo>
                    <a:pt x="823" y="1473"/>
                    <a:pt x="802" y="1502"/>
                    <a:pt x="745" y="1502"/>
                  </a:cubicBezTo>
                  <a:cubicBezTo>
                    <a:pt x="620" y="1502"/>
                    <a:pt x="620" y="1502"/>
                    <a:pt x="620" y="1502"/>
                  </a:cubicBezTo>
                  <a:cubicBezTo>
                    <a:pt x="563" y="1502"/>
                    <a:pt x="542" y="1473"/>
                    <a:pt x="500" y="1406"/>
                  </a:cubicBezTo>
                  <a:cubicBezTo>
                    <a:pt x="470" y="1356"/>
                    <a:pt x="433" y="1309"/>
                    <a:pt x="392" y="1267"/>
                  </a:cubicBezTo>
                  <a:cubicBezTo>
                    <a:pt x="306" y="1183"/>
                    <a:pt x="302" y="1114"/>
                    <a:pt x="305" y="1024"/>
                  </a:cubicBezTo>
                  <a:cubicBezTo>
                    <a:pt x="306" y="1015"/>
                    <a:pt x="306" y="1005"/>
                    <a:pt x="306" y="995"/>
                  </a:cubicBezTo>
                  <a:cubicBezTo>
                    <a:pt x="307" y="978"/>
                    <a:pt x="308" y="960"/>
                    <a:pt x="308" y="942"/>
                  </a:cubicBezTo>
                  <a:cubicBezTo>
                    <a:pt x="307" y="902"/>
                    <a:pt x="303" y="863"/>
                    <a:pt x="295" y="824"/>
                  </a:cubicBezTo>
                  <a:close/>
                  <a:moveTo>
                    <a:pt x="68" y="1946"/>
                  </a:moveTo>
                  <a:cubicBezTo>
                    <a:pt x="68" y="1646"/>
                    <a:pt x="68" y="1646"/>
                    <a:pt x="68" y="1646"/>
                  </a:cubicBezTo>
                  <a:cubicBezTo>
                    <a:pt x="68" y="1629"/>
                    <a:pt x="81" y="1615"/>
                    <a:pt x="97" y="1612"/>
                  </a:cubicBezTo>
                  <a:cubicBezTo>
                    <a:pt x="330" y="1577"/>
                    <a:pt x="330" y="1577"/>
                    <a:pt x="330" y="1577"/>
                  </a:cubicBezTo>
                  <a:cubicBezTo>
                    <a:pt x="310" y="1674"/>
                    <a:pt x="322" y="1753"/>
                    <a:pt x="365" y="1811"/>
                  </a:cubicBezTo>
                  <a:cubicBezTo>
                    <a:pt x="439" y="1910"/>
                    <a:pt x="575" y="1911"/>
                    <a:pt x="580" y="1911"/>
                  </a:cubicBezTo>
                  <a:cubicBezTo>
                    <a:pt x="591" y="1911"/>
                    <a:pt x="601" y="1906"/>
                    <a:pt x="608" y="1898"/>
                  </a:cubicBezTo>
                  <a:cubicBezTo>
                    <a:pt x="683" y="1798"/>
                    <a:pt x="683" y="1798"/>
                    <a:pt x="683" y="1798"/>
                  </a:cubicBezTo>
                  <a:cubicBezTo>
                    <a:pt x="758" y="1898"/>
                    <a:pt x="758" y="1898"/>
                    <a:pt x="758" y="1898"/>
                  </a:cubicBezTo>
                  <a:cubicBezTo>
                    <a:pt x="764" y="1906"/>
                    <a:pt x="774" y="1911"/>
                    <a:pt x="785" y="1911"/>
                  </a:cubicBezTo>
                  <a:cubicBezTo>
                    <a:pt x="791" y="1911"/>
                    <a:pt x="926" y="1910"/>
                    <a:pt x="1000" y="1811"/>
                  </a:cubicBezTo>
                  <a:cubicBezTo>
                    <a:pt x="1044" y="1753"/>
                    <a:pt x="1055" y="1674"/>
                    <a:pt x="1035" y="1577"/>
                  </a:cubicBezTo>
                  <a:cubicBezTo>
                    <a:pt x="1229" y="1606"/>
                    <a:pt x="1229" y="1606"/>
                    <a:pt x="1229" y="1606"/>
                  </a:cubicBezTo>
                  <a:cubicBezTo>
                    <a:pt x="1229" y="1946"/>
                    <a:pt x="1229" y="1946"/>
                    <a:pt x="1229" y="1946"/>
                  </a:cubicBezTo>
                  <a:cubicBezTo>
                    <a:pt x="1229" y="1957"/>
                    <a:pt x="1231" y="1969"/>
                    <a:pt x="1235" y="1980"/>
                  </a:cubicBezTo>
                  <a:cubicBezTo>
                    <a:pt x="102" y="1980"/>
                    <a:pt x="102" y="1980"/>
                    <a:pt x="102" y="1980"/>
                  </a:cubicBezTo>
                  <a:cubicBezTo>
                    <a:pt x="84" y="1980"/>
                    <a:pt x="68" y="1964"/>
                    <a:pt x="68" y="1946"/>
                  </a:cubicBezTo>
                  <a:close/>
                  <a:moveTo>
                    <a:pt x="1297" y="1946"/>
                  </a:moveTo>
                  <a:cubicBezTo>
                    <a:pt x="1297" y="1126"/>
                    <a:pt x="1297" y="1126"/>
                    <a:pt x="1297" y="1126"/>
                  </a:cubicBezTo>
                  <a:cubicBezTo>
                    <a:pt x="1297" y="1108"/>
                    <a:pt x="1312" y="1092"/>
                    <a:pt x="1331" y="1092"/>
                  </a:cubicBezTo>
                  <a:cubicBezTo>
                    <a:pt x="1399" y="1092"/>
                    <a:pt x="1399" y="1092"/>
                    <a:pt x="1399" y="1092"/>
                  </a:cubicBezTo>
                  <a:cubicBezTo>
                    <a:pt x="1399" y="1980"/>
                    <a:pt x="1399" y="1980"/>
                    <a:pt x="1399" y="1980"/>
                  </a:cubicBezTo>
                  <a:cubicBezTo>
                    <a:pt x="1331" y="1980"/>
                    <a:pt x="1331" y="1980"/>
                    <a:pt x="1331" y="1980"/>
                  </a:cubicBezTo>
                  <a:cubicBezTo>
                    <a:pt x="1312" y="1980"/>
                    <a:pt x="1297" y="1964"/>
                    <a:pt x="1297" y="1946"/>
                  </a:cubicBezTo>
                  <a:close/>
                  <a:moveTo>
                    <a:pt x="1980" y="1946"/>
                  </a:moveTo>
                  <a:cubicBezTo>
                    <a:pt x="1980" y="1964"/>
                    <a:pt x="1964" y="1980"/>
                    <a:pt x="1946" y="1980"/>
                  </a:cubicBezTo>
                  <a:cubicBezTo>
                    <a:pt x="1468" y="1980"/>
                    <a:pt x="1468" y="1980"/>
                    <a:pt x="1468" y="1980"/>
                  </a:cubicBezTo>
                  <a:cubicBezTo>
                    <a:pt x="1468" y="1092"/>
                    <a:pt x="1468" y="1092"/>
                    <a:pt x="1468" y="1092"/>
                  </a:cubicBezTo>
                  <a:cubicBezTo>
                    <a:pt x="1946" y="1092"/>
                    <a:pt x="1946" y="1092"/>
                    <a:pt x="1946" y="1092"/>
                  </a:cubicBezTo>
                  <a:cubicBezTo>
                    <a:pt x="1964" y="1092"/>
                    <a:pt x="1980" y="1108"/>
                    <a:pt x="1980" y="1126"/>
                  </a:cubicBezTo>
                  <a:lnTo>
                    <a:pt x="1980" y="19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g22c75374e15_0_8551"/>
            <p:cNvSpPr/>
            <p:nvPr/>
          </p:nvSpPr>
          <p:spPr>
            <a:xfrm>
              <a:off x="7037388" y="4933950"/>
              <a:ext cx="425450" cy="271463"/>
            </a:xfrm>
            <a:custGeom>
              <a:rect b="b" l="l" r="r" t="t"/>
              <a:pathLst>
                <a:path extrusionOk="0" h="239" w="375">
                  <a:moveTo>
                    <a:pt x="307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208"/>
                    <a:pt x="31" y="239"/>
                    <a:pt x="68" y="239"/>
                  </a:cubicBezTo>
                  <a:cubicBezTo>
                    <a:pt x="307" y="239"/>
                    <a:pt x="307" y="239"/>
                    <a:pt x="307" y="239"/>
                  </a:cubicBezTo>
                  <a:cubicBezTo>
                    <a:pt x="345" y="239"/>
                    <a:pt x="375" y="208"/>
                    <a:pt x="375" y="170"/>
                  </a:cubicBezTo>
                  <a:cubicBezTo>
                    <a:pt x="375" y="68"/>
                    <a:pt x="375" y="68"/>
                    <a:pt x="375" y="68"/>
                  </a:cubicBezTo>
                  <a:cubicBezTo>
                    <a:pt x="375" y="30"/>
                    <a:pt x="345" y="0"/>
                    <a:pt x="307" y="0"/>
                  </a:cubicBezTo>
                  <a:close/>
                  <a:moveTo>
                    <a:pt x="68" y="170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307" y="68"/>
                    <a:pt x="307" y="68"/>
                    <a:pt x="307" y="68"/>
                  </a:cubicBezTo>
                  <a:cubicBezTo>
                    <a:pt x="307" y="170"/>
                    <a:pt x="307" y="170"/>
                    <a:pt x="307" y="170"/>
                  </a:cubicBezTo>
                  <a:lnTo>
                    <a:pt x="68" y="1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g22c75374e15_0_8551"/>
            <p:cNvSpPr/>
            <p:nvPr/>
          </p:nvSpPr>
          <p:spPr>
            <a:xfrm>
              <a:off x="7037388" y="5475288"/>
              <a:ext cx="425450" cy="76200"/>
            </a:xfrm>
            <a:custGeom>
              <a:rect b="b" l="l" r="r" t="t"/>
              <a:pathLst>
                <a:path extrusionOk="0" h="68" w="375">
                  <a:moveTo>
                    <a:pt x="341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41" y="68"/>
                    <a:pt x="341" y="68"/>
                    <a:pt x="341" y="68"/>
                  </a:cubicBezTo>
                  <a:cubicBezTo>
                    <a:pt x="360" y="68"/>
                    <a:pt x="375" y="53"/>
                    <a:pt x="375" y="34"/>
                  </a:cubicBezTo>
                  <a:cubicBezTo>
                    <a:pt x="375" y="15"/>
                    <a:pt x="360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5" name="Google Shape;555;g22c75374e15_0_8551"/>
            <p:cNvSpPr/>
            <p:nvPr/>
          </p:nvSpPr>
          <p:spPr>
            <a:xfrm>
              <a:off x="7037388" y="5629275"/>
              <a:ext cx="269875" cy="76200"/>
            </a:xfrm>
            <a:custGeom>
              <a:rect b="b" l="l" r="r" t="t"/>
              <a:pathLst>
                <a:path extrusionOk="0" h="68" w="239">
                  <a:moveTo>
                    <a:pt x="20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205" y="68"/>
                    <a:pt x="205" y="68"/>
                    <a:pt x="205" y="68"/>
                  </a:cubicBezTo>
                  <a:cubicBezTo>
                    <a:pt x="224" y="68"/>
                    <a:pt x="239" y="53"/>
                    <a:pt x="239" y="34"/>
                  </a:cubicBezTo>
                  <a:cubicBezTo>
                    <a:pt x="239" y="15"/>
                    <a:pt x="22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56" name="Google Shape;556;g22c75374e15_0_8551"/>
          <p:cNvCxnSpPr/>
          <p:nvPr/>
        </p:nvCxnSpPr>
        <p:spPr>
          <a:xfrm>
            <a:off x="5628752" y="7288197"/>
            <a:ext cx="0" cy="657900"/>
          </a:xfrm>
          <a:prstGeom prst="straightConnector1">
            <a:avLst/>
          </a:prstGeom>
          <a:noFill/>
          <a:ln cap="flat" cmpd="sng" w="19050">
            <a:solidFill>
              <a:srgbClr val="32BEC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57" name="Google Shape;557;g22c75374e15_0_8551"/>
          <p:cNvSpPr/>
          <p:nvPr/>
        </p:nvSpPr>
        <p:spPr>
          <a:xfrm>
            <a:off x="4160102" y="4335978"/>
            <a:ext cx="2937300" cy="29373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g22c75374e15_0_8551"/>
          <p:cNvGrpSpPr/>
          <p:nvPr/>
        </p:nvGrpSpPr>
        <p:grpSpPr>
          <a:xfrm>
            <a:off x="4915529" y="5092598"/>
            <a:ext cx="1426428" cy="1424032"/>
            <a:chOff x="6743700" y="1555751"/>
            <a:chExt cx="2835277" cy="2830515"/>
          </a:xfrm>
        </p:grpSpPr>
        <p:sp>
          <p:nvSpPr>
            <p:cNvPr id="559" name="Google Shape;559;g22c75374e15_0_8551"/>
            <p:cNvSpPr/>
            <p:nvPr/>
          </p:nvSpPr>
          <p:spPr>
            <a:xfrm>
              <a:off x="7642225" y="1838326"/>
              <a:ext cx="1228726" cy="849312"/>
            </a:xfrm>
            <a:custGeom>
              <a:rect b="b" l="l" r="r" t="t"/>
              <a:pathLst>
                <a:path extrusionOk="0" h="614" w="887">
                  <a:moveTo>
                    <a:pt x="887" y="546"/>
                  </a:moveTo>
                  <a:cubicBezTo>
                    <a:pt x="887" y="68"/>
                    <a:pt x="887" y="68"/>
                    <a:pt x="887" y="68"/>
                  </a:cubicBezTo>
                  <a:cubicBezTo>
                    <a:pt x="887" y="30"/>
                    <a:pt x="856" y="0"/>
                    <a:pt x="81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546"/>
                    <a:pt x="0" y="546"/>
                    <a:pt x="0" y="546"/>
                  </a:cubicBezTo>
                  <a:cubicBezTo>
                    <a:pt x="0" y="584"/>
                    <a:pt x="30" y="614"/>
                    <a:pt x="68" y="614"/>
                  </a:cubicBezTo>
                  <a:cubicBezTo>
                    <a:pt x="819" y="614"/>
                    <a:pt x="819" y="614"/>
                    <a:pt x="819" y="614"/>
                  </a:cubicBezTo>
                  <a:cubicBezTo>
                    <a:pt x="856" y="614"/>
                    <a:pt x="887" y="584"/>
                    <a:pt x="887" y="546"/>
                  </a:cubicBezTo>
                  <a:close/>
                  <a:moveTo>
                    <a:pt x="68" y="68"/>
                  </a:moveTo>
                  <a:cubicBezTo>
                    <a:pt x="819" y="68"/>
                    <a:pt x="819" y="68"/>
                    <a:pt x="819" y="68"/>
                  </a:cubicBezTo>
                  <a:cubicBezTo>
                    <a:pt x="819" y="546"/>
                    <a:pt x="819" y="546"/>
                    <a:pt x="819" y="546"/>
                  </a:cubicBezTo>
                  <a:cubicBezTo>
                    <a:pt x="68" y="546"/>
                    <a:pt x="68" y="546"/>
                    <a:pt x="68" y="546"/>
                  </a:cubicBezTo>
                  <a:lnTo>
                    <a:pt x="68" y="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0" name="Google Shape;560;g22c75374e15_0_8551"/>
            <p:cNvSpPr/>
            <p:nvPr/>
          </p:nvSpPr>
          <p:spPr>
            <a:xfrm>
              <a:off x="7877175" y="3771901"/>
              <a:ext cx="661988" cy="96838"/>
            </a:xfrm>
            <a:custGeom>
              <a:rect b="b" l="l" r="r" t="t"/>
              <a:pathLst>
                <a:path extrusionOk="0" h="69" w="478">
                  <a:moveTo>
                    <a:pt x="44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4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444" y="69"/>
                    <a:pt x="444" y="69"/>
                    <a:pt x="444" y="69"/>
                  </a:cubicBezTo>
                  <a:cubicBezTo>
                    <a:pt x="463" y="69"/>
                    <a:pt x="478" y="53"/>
                    <a:pt x="478" y="34"/>
                  </a:cubicBezTo>
                  <a:cubicBezTo>
                    <a:pt x="478" y="16"/>
                    <a:pt x="463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g22c75374e15_0_8551"/>
            <p:cNvSpPr/>
            <p:nvPr/>
          </p:nvSpPr>
          <p:spPr>
            <a:xfrm>
              <a:off x="7877175" y="3962401"/>
              <a:ext cx="474663" cy="93663"/>
            </a:xfrm>
            <a:custGeom>
              <a:rect b="b" l="l" r="r" t="t"/>
              <a:pathLst>
                <a:path extrusionOk="0" h="68" w="342">
                  <a:moveTo>
                    <a:pt x="30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07" y="68"/>
                    <a:pt x="307" y="68"/>
                    <a:pt x="307" y="68"/>
                  </a:cubicBezTo>
                  <a:cubicBezTo>
                    <a:pt x="326" y="68"/>
                    <a:pt x="342" y="53"/>
                    <a:pt x="342" y="34"/>
                  </a:cubicBezTo>
                  <a:cubicBezTo>
                    <a:pt x="342" y="15"/>
                    <a:pt x="32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g22c75374e15_0_8551"/>
            <p:cNvSpPr/>
            <p:nvPr/>
          </p:nvSpPr>
          <p:spPr>
            <a:xfrm>
              <a:off x="6743700" y="1555751"/>
              <a:ext cx="2835277" cy="2830515"/>
            </a:xfrm>
            <a:custGeom>
              <a:rect b="b" l="l" r="r" t="t"/>
              <a:pathLst>
                <a:path extrusionOk="0" h="2048" w="2048">
                  <a:moveTo>
                    <a:pt x="1741" y="819"/>
                  </a:moveTo>
                  <a:cubicBezTo>
                    <a:pt x="1741" y="102"/>
                    <a:pt x="1741" y="102"/>
                    <a:pt x="1741" y="102"/>
                  </a:cubicBezTo>
                  <a:cubicBezTo>
                    <a:pt x="1741" y="46"/>
                    <a:pt x="1695" y="0"/>
                    <a:pt x="1638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353" y="0"/>
                    <a:pt x="307" y="46"/>
                    <a:pt x="307" y="102"/>
                  </a:cubicBezTo>
                  <a:cubicBezTo>
                    <a:pt x="307" y="819"/>
                    <a:pt x="307" y="819"/>
                    <a:pt x="307" y="819"/>
                  </a:cubicBezTo>
                  <a:cubicBezTo>
                    <a:pt x="138" y="819"/>
                    <a:pt x="0" y="957"/>
                    <a:pt x="0" y="1126"/>
                  </a:cubicBezTo>
                  <a:cubicBezTo>
                    <a:pt x="0" y="1468"/>
                    <a:pt x="0" y="1468"/>
                    <a:pt x="0" y="1468"/>
                  </a:cubicBezTo>
                  <a:cubicBezTo>
                    <a:pt x="0" y="1600"/>
                    <a:pt x="107" y="1707"/>
                    <a:pt x="239" y="1707"/>
                  </a:cubicBezTo>
                  <a:cubicBezTo>
                    <a:pt x="307" y="1707"/>
                    <a:pt x="307" y="1707"/>
                    <a:pt x="307" y="1707"/>
                  </a:cubicBezTo>
                  <a:cubicBezTo>
                    <a:pt x="307" y="1946"/>
                    <a:pt x="307" y="1946"/>
                    <a:pt x="307" y="1946"/>
                  </a:cubicBezTo>
                  <a:cubicBezTo>
                    <a:pt x="307" y="2002"/>
                    <a:pt x="353" y="2048"/>
                    <a:pt x="410" y="2048"/>
                  </a:cubicBezTo>
                  <a:cubicBezTo>
                    <a:pt x="1638" y="2048"/>
                    <a:pt x="1638" y="2048"/>
                    <a:pt x="1638" y="2048"/>
                  </a:cubicBezTo>
                  <a:cubicBezTo>
                    <a:pt x="1695" y="2048"/>
                    <a:pt x="1741" y="2002"/>
                    <a:pt x="1741" y="1946"/>
                  </a:cubicBezTo>
                  <a:cubicBezTo>
                    <a:pt x="1741" y="1707"/>
                    <a:pt x="1741" y="1707"/>
                    <a:pt x="1741" y="1707"/>
                  </a:cubicBezTo>
                  <a:cubicBezTo>
                    <a:pt x="1809" y="1707"/>
                    <a:pt x="1809" y="1707"/>
                    <a:pt x="1809" y="1707"/>
                  </a:cubicBezTo>
                  <a:cubicBezTo>
                    <a:pt x="1941" y="1707"/>
                    <a:pt x="2048" y="1600"/>
                    <a:pt x="2048" y="1468"/>
                  </a:cubicBezTo>
                  <a:cubicBezTo>
                    <a:pt x="2048" y="1126"/>
                    <a:pt x="2048" y="1126"/>
                    <a:pt x="2048" y="1126"/>
                  </a:cubicBezTo>
                  <a:cubicBezTo>
                    <a:pt x="2048" y="957"/>
                    <a:pt x="1910" y="819"/>
                    <a:pt x="1741" y="819"/>
                  </a:cubicBezTo>
                  <a:close/>
                  <a:moveTo>
                    <a:pt x="375" y="102"/>
                  </a:moveTo>
                  <a:cubicBezTo>
                    <a:pt x="375" y="84"/>
                    <a:pt x="391" y="68"/>
                    <a:pt x="410" y="68"/>
                  </a:cubicBezTo>
                  <a:cubicBezTo>
                    <a:pt x="444" y="68"/>
                    <a:pt x="444" y="68"/>
                    <a:pt x="444" y="68"/>
                  </a:cubicBezTo>
                  <a:cubicBezTo>
                    <a:pt x="444" y="956"/>
                    <a:pt x="444" y="956"/>
                    <a:pt x="444" y="956"/>
                  </a:cubicBezTo>
                  <a:cubicBezTo>
                    <a:pt x="375" y="956"/>
                    <a:pt x="375" y="956"/>
                    <a:pt x="375" y="956"/>
                  </a:cubicBezTo>
                  <a:lnTo>
                    <a:pt x="375" y="102"/>
                  </a:lnTo>
                  <a:close/>
                  <a:moveTo>
                    <a:pt x="68" y="1468"/>
                  </a:moveTo>
                  <a:cubicBezTo>
                    <a:pt x="68" y="1126"/>
                    <a:pt x="68" y="1126"/>
                    <a:pt x="68" y="1126"/>
                  </a:cubicBezTo>
                  <a:cubicBezTo>
                    <a:pt x="68" y="995"/>
                    <a:pt x="175" y="888"/>
                    <a:pt x="307" y="887"/>
                  </a:cubicBezTo>
                  <a:cubicBezTo>
                    <a:pt x="307" y="956"/>
                    <a:pt x="307" y="956"/>
                    <a:pt x="307" y="956"/>
                  </a:cubicBezTo>
                  <a:cubicBezTo>
                    <a:pt x="273" y="956"/>
                    <a:pt x="273" y="956"/>
                    <a:pt x="273" y="956"/>
                  </a:cubicBezTo>
                  <a:cubicBezTo>
                    <a:pt x="254" y="956"/>
                    <a:pt x="239" y="971"/>
                    <a:pt x="239" y="990"/>
                  </a:cubicBezTo>
                  <a:cubicBezTo>
                    <a:pt x="239" y="1009"/>
                    <a:pt x="254" y="1024"/>
                    <a:pt x="273" y="1024"/>
                  </a:cubicBezTo>
                  <a:cubicBezTo>
                    <a:pt x="597" y="1024"/>
                    <a:pt x="597" y="1024"/>
                    <a:pt x="597" y="1024"/>
                  </a:cubicBezTo>
                  <a:cubicBezTo>
                    <a:pt x="626" y="1024"/>
                    <a:pt x="649" y="1047"/>
                    <a:pt x="649" y="1075"/>
                  </a:cubicBezTo>
                  <a:cubicBezTo>
                    <a:pt x="649" y="1103"/>
                    <a:pt x="626" y="1126"/>
                    <a:pt x="597" y="1126"/>
                  </a:cubicBezTo>
                  <a:cubicBezTo>
                    <a:pt x="375" y="1126"/>
                    <a:pt x="375" y="1126"/>
                    <a:pt x="375" y="1126"/>
                  </a:cubicBezTo>
                  <a:cubicBezTo>
                    <a:pt x="357" y="1126"/>
                    <a:pt x="341" y="1142"/>
                    <a:pt x="341" y="1161"/>
                  </a:cubicBezTo>
                  <a:cubicBezTo>
                    <a:pt x="341" y="1179"/>
                    <a:pt x="357" y="1195"/>
                    <a:pt x="375" y="1195"/>
                  </a:cubicBezTo>
                  <a:cubicBezTo>
                    <a:pt x="700" y="1195"/>
                    <a:pt x="700" y="1195"/>
                    <a:pt x="700" y="1195"/>
                  </a:cubicBezTo>
                  <a:cubicBezTo>
                    <a:pt x="728" y="1195"/>
                    <a:pt x="751" y="1218"/>
                    <a:pt x="751" y="1246"/>
                  </a:cubicBezTo>
                  <a:cubicBezTo>
                    <a:pt x="751" y="1274"/>
                    <a:pt x="728" y="1297"/>
                    <a:pt x="700" y="1297"/>
                  </a:cubicBezTo>
                  <a:cubicBezTo>
                    <a:pt x="375" y="1297"/>
                    <a:pt x="375" y="1297"/>
                    <a:pt x="375" y="1297"/>
                  </a:cubicBezTo>
                  <a:cubicBezTo>
                    <a:pt x="357" y="1297"/>
                    <a:pt x="341" y="1312"/>
                    <a:pt x="341" y="1331"/>
                  </a:cubicBezTo>
                  <a:cubicBezTo>
                    <a:pt x="341" y="1350"/>
                    <a:pt x="357" y="1365"/>
                    <a:pt x="375" y="1365"/>
                  </a:cubicBezTo>
                  <a:cubicBezTo>
                    <a:pt x="597" y="1365"/>
                    <a:pt x="597" y="1365"/>
                    <a:pt x="597" y="1365"/>
                  </a:cubicBezTo>
                  <a:cubicBezTo>
                    <a:pt x="626" y="1365"/>
                    <a:pt x="649" y="1388"/>
                    <a:pt x="649" y="1417"/>
                  </a:cubicBezTo>
                  <a:cubicBezTo>
                    <a:pt x="649" y="1445"/>
                    <a:pt x="626" y="1468"/>
                    <a:pt x="597" y="1468"/>
                  </a:cubicBezTo>
                  <a:cubicBezTo>
                    <a:pt x="375" y="1468"/>
                    <a:pt x="375" y="1468"/>
                    <a:pt x="375" y="1468"/>
                  </a:cubicBezTo>
                  <a:cubicBezTo>
                    <a:pt x="357" y="1468"/>
                    <a:pt x="341" y="1483"/>
                    <a:pt x="341" y="1502"/>
                  </a:cubicBezTo>
                  <a:cubicBezTo>
                    <a:pt x="341" y="1521"/>
                    <a:pt x="357" y="1536"/>
                    <a:pt x="375" y="1536"/>
                  </a:cubicBezTo>
                  <a:cubicBezTo>
                    <a:pt x="495" y="1536"/>
                    <a:pt x="495" y="1536"/>
                    <a:pt x="495" y="1536"/>
                  </a:cubicBezTo>
                  <a:cubicBezTo>
                    <a:pt x="523" y="1536"/>
                    <a:pt x="546" y="1559"/>
                    <a:pt x="546" y="1587"/>
                  </a:cubicBezTo>
                  <a:cubicBezTo>
                    <a:pt x="546" y="1615"/>
                    <a:pt x="523" y="1638"/>
                    <a:pt x="495" y="1638"/>
                  </a:cubicBezTo>
                  <a:cubicBezTo>
                    <a:pt x="239" y="1638"/>
                    <a:pt x="239" y="1638"/>
                    <a:pt x="239" y="1638"/>
                  </a:cubicBezTo>
                  <a:cubicBezTo>
                    <a:pt x="145" y="1638"/>
                    <a:pt x="68" y="1562"/>
                    <a:pt x="68" y="1468"/>
                  </a:cubicBezTo>
                  <a:close/>
                  <a:moveTo>
                    <a:pt x="375" y="1946"/>
                  </a:moveTo>
                  <a:cubicBezTo>
                    <a:pt x="375" y="1707"/>
                    <a:pt x="375" y="1707"/>
                    <a:pt x="375" y="1707"/>
                  </a:cubicBezTo>
                  <a:cubicBezTo>
                    <a:pt x="444" y="1707"/>
                    <a:pt x="444" y="1707"/>
                    <a:pt x="444" y="1707"/>
                  </a:cubicBezTo>
                  <a:cubicBezTo>
                    <a:pt x="444" y="1980"/>
                    <a:pt x="444" y="1980"/>
                    <a:pt x="444" y="1980"/>
                  </a:cubicBezTo>
                  <a:cubicBezTo>
                    <a:pt x="410" y="1980"/>
                    <a:pt x="410" y="1980"/>
                    <a:pt x="410" y="1980"/>
                  </a:cubicBezTo>
                  <a:cubicBezTo>
                    <a:pt x="391" y="1980"/>
                    <a:pt x="375" y="1964"/>
                    <a:pt x="375" y="1946"/>
                  </a:cubicBezTo>
                  <a:close/>
                  <a:moveTo>
                    <a:pt x="1673" y="1946"/>
                  </a:moveTo>
                  <a:cubicBezTo>
                    <a:pt x="1673" y="1964"/>
                    <a:pt x="1657" y="1980"/>
                    <a:pt x="1638" y="1980"/>
                  </a:cubicBezTo>
                  <a:cubicBezTo>
                    <a:pt x="512" y="1980"/>
                    <a:pt x="512" y="1980"/>
                    <a:pt x="512" y="1980"/>
                  </a:cubicBezTo>
                  <a:cubicBezTo>
                    <a:pt x="512" y="1705"/>
                    <a:pt x="512" y="1705"/>
                    <a:pt x="512" y="1705"/>
                  </a:cubicBezTo>
                  <a:cubicBezTo>
                    <a:pt x="571" y="1697"/>
                    <a:pt x="614" y="1646"/>
                    <a:pt x="614" y="1587"/>
                  </a:cubicBezTo>
                  <a:cubicBezTo>
                    <a:pt x="614" y="1569"/>
                    <a:pt x="610" y="1552"/>
                    <a:pt x="602" y="1536"/>
                  </a:cubicBezTo>
                  <a:cubicBezTo>
                    <a:pt x="666" y="1533"/>
                    <a:pt x="717" y="1480"/>
                    <a:pt x="717" y="1417"/>
                  </a:cubicBezTo>
                  <a:cubicBezTo>
                    <a:pt x="717" y="1399"/>
                    <a:pt x="713" y="1381"/>
                    <a:pt x="705" y="1365"/>
                  </a:cubicBezTo>
                  <a:cubicBezTo>
                    <a:pt x="769" y="1363"/>
                    <a:pt x="820" y="1310"/>
                    <a:pt x="820" y="1246"/>
                  </a:cubicBezTo>
                  <a:cubicBezTo>
                    <a:pt x="820" y="1182"/>
                    <a:pt x="769" y="1129"/>
                    <a:pt x="705" y="1127"/>
                  </a:cubicBezTo>
                  <a:cubicBezTo>
                    <a:pt x="713" y="1111"/>
                    <a:pt x="717" y="1093"/>
                    <a:pt x="717" y="1075"/>
                  </a:cubicBezTo>
                  <a:cubicBezTo>
                    <a:pt x="717" y="1009"/>
                    <a:pt x="663" y="956"/>
                    <a:pt x="597" y="956"/>
                  </a:cubicBezTo>
                  <a:cubicBezTo>
                    <a:pt x="512" y="956"/>
                    <a:pt x="512" y="956"/>
                    <a:pt x="512" y="956"/>
                  </a:cubicBezTo>
                  <a:cubicBezTo>
                    <a:pt x="512" y="68"/>
                    <a:pt x="512" y="68"/>
                    <a:pt x="512" y="68"/>
                  </a:cubicBezTo>
                  <a:cubicBezTo>
                    <a:pt x="1638" y="68"/>
                    <a:pt x="1638" y="68"/>
                    <a:pt x="1638" y="68"/>
                  </a:cubicBezTo>
                  <a:cubicBezTo>
                    <a:pt x="1657" y="68"/>
                    <a:pt x="1673" y="84"/>
                    <a:pt x="1673" y="102"/>
                  </a:cubicBezTo>
                  <a:cubicBezTo>
                    <a:pt x="1673" y="956"/>
                    <a:pt x="1673" y="956"/>
                    <a:pt x="1673" y="956"/>
                  </a:cubicBezTo>
                  <a:cubicBezTo>
                    <a:pt x="1451" y="956"/>
                    <a:pt x="1451" y="956"/>
                    <a:pt x="1451" y="956"/>
                  </a:cubicBezTo>
                  <a:cubicBezTo>
                    <a:pt x="1385" y="956"/>
                    <a:pt x="1331" y="1009"/>
                    <a:pt x="1331" y="1075"/>
                  </a:cubicBezTo>
                  <a:cubicBezTo>
                    <a:pt x="1331" y="1093"/>
                    <a:pt x="1335" y="1111"/>
                    <a:pt x="1343" y="1127"/>
                  </a:cubicBezTo>
                  <a:cubicBezTo>
                    <a:pt x="1279" y="1129"/>
                    <a:pt x="1228" y="1182"/>
                    <a:pt x="1228" y="1246"/>
                  </a:cubicBezTo>
                  <a:cubicBezTo>
                    <a:pt x="1228" y="1310"/>
                    <a:pt x="1279" y="1363"/>
                    <a:pt x="1343" y="1365"/>
                  </a:cubicBezTo>
                  <a:cubicBezTo>
                    <a:pt x="1335" y="1381"/>
                    <a:pt x="1331" y="1399"/>
                    <a:pt x="1331" y="1417"/>
                  </a:cubicBezTo>
                  <a:cubicBezTo>
                    <a:pt x="1331" y="1480"/>
                    <a:pt x="1382" y="1533"/>
                    <a:pt x="1446" y="1536"/>
                  </a:cubicBezTo>
                  <a:cubicBezTo>
                    <a:pt x="1438" y="1552"/>
                    <a:pt x="1434" y="1569"/>
                    <a:pt x="1434" y="1587"/>
                  </a:cubicBezTo>
                  <a:cubicBezTo>
                    <a:pt x="1434" y="1619"/>
                    <a:pt x="1446" y="1649"/>
                    <a:pt x="1469" y="1672"/>
                  </a:cubicBezTo>
                  <a:cubicBezTo>
                    <a:pt x="1491" y="1694"/>
                    <a:pt x="1521" y="1707"/>
                    <a:pt x="1553" y="1707"/>
                  </a:cubicBezTo>
                  <a:cubicBezTo>
                    <a:pt x="1673" y="1707"/>
                    <a:pt x="1673" y="1707"/>
                    <a:pt x="1673" y="1707"/>
                  </a:cubicBezTo>
                  <a:lnTo>
                    <a:pt x="1673" y="1946"/>
                  </a:lnTo>
                  <a:close/>
                  <a:moveTo>
                    <a:pt x="1980" y="1468"/>
                  </a:moveTo>
                  <a:cubicBezTo>
                    <a:pt x="1980" y="1562"/>
                    <a:pt x="1903" y="1638"/>
                    <a:pt x="1809" y="1638"/>
                  </a:cubicBezTo>
                  <a:cubicBezTo>
                    <a:pt x="1553" y="1638"/>
                    <a:pt x="1553" y="1638"/>
                    <a:pt x="1553" y="1638"/>
                  </a:cubicBezTo>
                  <a:cubicBezTo>
                    <a:pt x="1525" y="1638"/>
                    <a:pt x="1502" y="1615"/>
                    <a:pt x="1502" y="1587"/>
                  </a:cubicBezTo>
                  <a:cubicBezTo>
                    <a:pt x="1502" y="1559"/>
                    <a:pt x="1525" y="1536"/>
                    <a:pt x="1553" y="1536"/>
                  </a:cubicBezTo>
                  <a:cubicBezTo>
                    <a:pt x="1673" y="1536"/>
                    <a:pt x="1673" y="1536"/>
                    <a:pt x="1673" y="1536"/>
                  </a:cubicBezTo>
                  <a:cubicBezTo>
                    <a:pt x="1691" y="1536"/>
                    <a:pt x="1707" y="1521"/>
                    <a:pt x="1707" y="1502"/>
                  </a:cubicBezTo>
                  <a:cubicBezTo>
                    <a:pt x="1707" y="1483"/>
                    <a:pt x="1691" y="1468"/>
                    <a:pt x="1673" y="1468"/>
                  </a:cubicBezTo>
                  <a:cubicBezTo>
                    <a:pt x="1451" y="1468"/>
                    <a:pt x="1451" y="1468"/>
                    <a:pt x="1451" y="1468"/>
                  </a:cubicBezTo>
                  <a:cubicBezTo>
                    <a:pt x="1422" y="1468"/>
                    <a:pt x="1399" y="1445"/>
                    <a:pt x="1399" y="1417"/>
                  </a:cubicBezTo>
                  <a:cubicBezTo>
                    <a:pt x="1399" y="1388"/>
                    <a:pt x="1422" y="1365"/>
                    <a:pt x="1451" y="1365"/>
                  </a:cubicBezTo>
                  <a:cubicBezTo>
                    <a:pt x="1673" y="1365"/>
                    <a:pt x="1673" y="1365"/>
                    <a:pt x="1673" y="1365"/>
                  </a:cubicBezTo>
                  <a:cubicBezTo>
                    <a:pt x="1691" y="1365"/>
                    <a:pt x="1707" y="1350"/>
                    <a:pt x="1707" y="1331"/>
                  </a:cubicBezTo>
                  <a:cubicBezTo>
                    <a:pt x="1707" y="1312"/>
                    <a:pt x="1691" y="1297"/>
                    <a:pt x="1673" y="1297"/>
                  </a:cubicBezTo>
                  <a:cubicBezTo>
                    <a:pt x="1348" y="1297"/>
                    <a:pt x="1348" y="1297"/>
                    <a:pt x="1348" y="1297"/>
                  </a:cubicBezTo>
                  <a:cubicBezTo>
                    <a:pt x="1320" y="1297"/>
                    <a:pt x="1297" y="1274"/>
                    <a:pt x="1297" y="1246"/>
                  </a:cubicBezTo>
                  <a:cubicBezTo>
                    <a:pt x="1297" y="1218"/>
                    <a:pt x="1320" y="1195"/>
                    <a:pt x="1348" y="1195"/>
                  </a:cubicBezTo>
                  <a:cubicBezTo>
                    <a:pt x="1673" y="1195"/>
                    <a:pt x="1673" y="1195"/>
                    <a:pt x="1673" y="1195"/>
                  </a:cubicBezTo>
                  <a:cubicBezTo>
                    <a:pt x="1691" y="1195"/>
                    <a:pt x="1707" y="1179"/>
                    <a:pt x="1707" y="1161"/>
                  </a:cubicBezTo>
                  <a:cubicBezTo>
                    <a:pt x="1707" y="1142"/>
                    <a:pt x="1691" y="1126"/>
                    <a:pt x="1673" y="1126"/>
                  </a:cubicBezTo>
                  <a:cubicBezTo>
                    <a:pt x="1451" y="1126"/>
                    <a:pt x="1451" y="1126"/>
                    <a:pt x="1451" y="1126"/>
                  </a:cubicBezTo>
                  <a:cubicBezTo>
                    <a:pt x="1422" y="1126"/>
                    <a:pt x="1399" y="1103"/>
                    <a:pt x="1399" y="1075"/>
                  </a:cubicBezTo>
                  <a:cubicBezTo>
                    <a:pt x="1399" y="1047"/>
                    <a:pt x="1422" y="1024"/>
                    <a:pt x="1451" y="1024"/>
                  </a:cubicBezTo>
                  <a:cubicBezTo>
                    <a:pt x="1775" y="1024"/>
                    <a:pt x="1775" y="1024"/>
                    <a:pt x="1775" y="1024"/>
                  </a:cubicBezTo>
                  <a:cubicBezTo>
                    <a:pt x="1794" y="1024"/>
                    <a:pt x="1809" y="1009"/>
                    <a:pt x="1809" y="990"/>
                  </a:cubicBezTo>
                  <a:cubicBezTo>
                    <a:pt x="1809" y="971"/>
                    <a:pt x="1794" y="956"/>
                    <a:pt x="1775" y="956"/>
                  </a:cubicBezTo>
                  <a:cubicBezTo>
                    <a:pt x="1741" y="956"/>
                    <a:pt x="1741" y="956"/>
                    <a:pt x="1741" y="956"/>
                  </a:cubicBezTo>
                  <a:cubicBezTo>
                    <a:pt x="1741" y="887"/>
                    <a:pt x="1741" y="887"/>
                    <a:pt x="1741" y="887"/>
                  </a:cubicBezTo>
                  <a:cubicBezTo>
                    <a:pt x="1873" y="888"/>
                    <a:pt x="1980" y="995"/>
                    <a:pt x="1980" y="1126"/>
                  </a:cubicBezTo>
                  <a:lnTo>
                    <a:pt x="1980" y="14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63" name="Google Shape;563;g22c75374e15_0_8551"/>
          <p:cNvCxnSpPr/>
          <p:nvPr/>
        </p:nvCxnSpPr>
        <p:spPr>
          <a:xfrm>
            <a:off x="9932452" y="7288197"/>
            <a:ext cx="0" cy="657900"/>
          </a:xfrm>
          <a:prstGeom prst="straightConnector1">
            <a:avLst/>
          </a:prstGeom>
          <a:noFill/>
          <a:ln cap="flat" cmpd="sng" w="19050">
            <a:solidFill>
              <a:srgbClr val="32BECB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64" name="Google Shape;564;g22c75374e15_0_8551"/>
          <p:cNvSpPr/>
          <p:nvPr/>
        </p:nvSpPr>
        <p:spPr>
          <a:xfrm>
            <a:off x="8463652" y="4335828"/>
            <a:ext cx="2937600" cy="2937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" name="Google Shape;565;g22c75374e15_0_8551"/>
          <p:cNvGrpSpPr/>
          <p:nvPr/>
        </p:nvGrpSpPr>
        <p:grpSpPr>
          <a:xfrm>
            <a:off x="9145149" y="5018880"/>
            <a:ext cx="1574591" cy="1571493"/>
            <a:chOff x="7001332" y="3396367"/>
            <a:chExt cx="606428" cy="605235"/>
          </a:xfrm>
        </p:grpSpPr>
        <p:sp>
          <p:nvSpPr>
            <p:cNvPr id="566" name="Google Shape;566;g22c75374e15_0_8551"/>
            <p:cNvSpPr/>
            <p:nvPr/>
          </p:nvSpPr>
          <p:spPr>
            <a:xfrm>
              <a:off x="7001332" y="3396367"/>
              <a:ext cx="606428" cy="605235"/>
            </a:xfrm>
            <a:custGeom>
              <a:rect b="b" l="l" r="r" t="t"/>
              <a:pathLst>
                <a:path extrusionOk="0" h="2048" w="2048">
                  <a:moveTo>
                    <a:pt x="187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76" y="0"/>
                    <a:pt x="0" y="76"/>
                    <a:pt x="0" y="171"/>
                  </a:cubicBezTo>
                  <a:cubicBezTo>
                    <a:pt x="0" y="1877"/>
                    <a:pt x="0" y="1877"/>
                    <a:pt x="0" y="1877"/>
                  </a:cubicBezTo>
                  <a:cubicBezTo>
                    <a:pt x="0" y="1972"/>
                    <a:pt x="76" y="2048"/>
                    <a:pt x="171" y="2048"/>
                  </a:cubicBezTo>
                  <a:cubicBezTo>
                    <a:pt x="1877" y="2048"/>
                    <a:pt x="1877" y="2048"/>
                    <a:pt x="1877" y="2048"/>
                  </a:cubicBezTo>
                  <a:cubicBezTo>
                    <a:pt x="1972" y="2048"/>
                    <a:pt x="2048" y="1972"/>
                    <a:pt x="2048" y="1877"/>
                  </a:cubicBezTo>
                  <a:cubicBezTo>
                    <a:pt x="2048" y="171"/>
                    <a:pt x="2048" y="171"/>
                    <a:pt x="2048" y="171"/>
                  </a:cubicBezTo>
                  <a:cubicBezTo>
                    <a:pt x="2048" y="76"/>
                    <a:pt x="1972" y="0"/>
                    <a:pt x="1877" y="0"/>
                  </a:cubicBezTo>
                  <a:close/>
                  <a:moveTo>
                    <a:pt x="171" y="68"/>
                  </a:moveTo>
                  <a:cubicBezTo>
                    <a:pt x="1877" y="68"/>
                    <a:pt x="1877" y="68"/>
                    <a:pt x="1877" y="68"/>
                  </a:cubicBezTo>
                  <a:cubicBezTo>
                    <a:pt x="1934" y="68"/>
                    <a:pt x="1980" y="114"/>
                    <a:pt x="1980" y="171"/>
                  </a:cubicBezTo>
                  <a:cubicBezTo>
                    <a:pt x="1980" y="273"/>
                    <a:pt x="1980" y="273"/>
                    <a:pt x="1980" y="273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14"/>
                    <a:pt x="114" y="68"/>
                    <a:pt x="171" y="68"/>
                  </a:cubicBezTo>
                  <a:close/>
                  <a:moveTo>
                    <a:pt x="757" y="1187"/>
                  </a:moveTo>
                  <a:cubicBezTo>
                    <a:pt x="755" y="1186"/>
                    <a:pt x="755" y="1186"/>
                    <a:pt x="755" y="1186"/>
                  </a:cubicBezTo>
                  <a:cubicBezTo>
                    <a:pt x="722" y="1170"/>
                    <a:pt x="697" y="1140"/>
                    <a:pt x="686" y="1105"/>
                  </a:cubicBezTo>
                  <a:cubicBezTo>
                    <a:pt x="682" y="1078"/>
                    <a:pt x="681" y="1051"/>
                    <a:pt x="686" y="1024"/>
                  </a:cubicBezTo>
                  <a:cubicBezTo>
                    <a:pt x="692" y="1025"/>
                    <a:pt x="698" y="1027"/>
                    <a:pt x="704" y="1031"/>
                  </a:cubicBezTo>
                  <a:cubicBezTo>
                    <a:pt x="715" y="1037"/>
                    <a:pt x="728" y="1036"/>
                    <a:pt x="739" y="1029"/>
                  </a:cubicBezTo>
                  <a:cubicBezTo>
                    <a:pt x="750" y="1022"/>
                    <a:pt x="755" y="1010"/>
                    <a:pt x="754" y="998"/>
                  </a:cubicBezTo>
                  <a:cubicBezTo>
                    <a:pt x="754" y="991"/>
                    <a:pt x="753" y="973"/>
                    <a:pt x="752" y="956"/>
                  </a:cubicBezTo>
                  <a:cubicBezTo>
                    <a:pt x="1296" y="956"/>
                    <a:pt x="1296" y="956"/>
                    <a:pt x="1296" y="956"/>
                  </a:cubicBezTo>
                  <a:cubicBezTo>
                    <a:pt x="1295" y="973"/>
                    <a:pt x="1295" y="991"/>
                    <a:pt x="1294" y="998"/>
                  </a:cubicBezTo>
                  <a:cubicBezTo>
                    <a:pt x="1293" y="1010"/>
                    <a:pt x="1299" y="1022"/>
                    <a:pt x="1310" y="1029"/>
                  </a:cubicBezTo>
                  <a:cubicBezTo>
                    <a:pt x="1320" y="1036"/>
                    <a:pt x="1333" y="1036"/>
                    <a:pt x="1344" y="1030"/>
                  </a:cubicBezTo>
                  <a:cubicBezTo>
                    <a:pt x="1350" y="1027"/>
                    <a:pt x="1356" y="1025"/>
                    <a:pt x="1362" y="1024"/>
                  </a:cubicBezTo>
                  <a:cubicBezTo>
                    <a:pt x="1367" y="1050"/>
                    <a:pt x="1366" y="1077"/>
                    <a:pt x="1362" y="1104"/>
                  </a:cubicBezTo>
                  <a:cubicBezTo>
                    <a:pt x="1351" y="1139"/>
                    <a:pt x="1326" y="1169"/>
                    <a:pt x="1293" y="1186"/>
                  </a:cubicBezTo>
                  <a:cubicBezTo>
                    <a:pt x="1292" y="1186"/>
                    <a:pt x="1291" y="1187"/>
                    <a:pt x="1290" y="1187"/>
                  </a:cubicBezTo>
                  <a:cubicBezTo>
                    <a:pt x="1289" y="1188"/>
                    <a:pt x="1289" y="1188"/>
                    <a:pt x="1289" y="1188"/>
                  </a:cubicBezTo>
                  <a:cubicBezTo>
                    <a:pt x="1275" y="1196"/>
                    <a:pt x="1269" y="1214"/>
                    <a:pt x="1275" y="1229"/>
                  </a:cubicBezTo>
                  <a:cubicBezTo>
                    <a:pt x="1282" y="1285"/>
                    <a:pt x="1261" y="1340"/>
                    <a:pt x="1218" y="1377"/>
                  </a:cubicBezTo>
                  <a:cubicBezTo>
                    <a:pt x="1189" y="1407"/>
                    <a:pt x="1163" y="1439"/>
                    <a:pt x="1142" y="1475"/>
                  </a:cubicBezTo>
                  <a:cubicBezTo>
                    <a:pt x="1113" y="1520"/>
                    <a:pt x="1101" y="1536"/>
                    <a:pt x="1067" y="1536"/>
                  </a:cubicBezTo>
                  <a:cubicBezTo>
                    <a:pt x="981" y="1536"/>
                    <a:pt x="981" y="1536"/>
                    <a:pt x="981" y="1536"/>
                  </a:cubicBezTo>
                  <a:cubicBezTo>
                    <a:pt x="947" y="1536"/>
                    <a:pt x="935" y="1520"/>
                    <a:pt x="906" y="1475"/>
                  </a:cubicBezTo>
                  <a:cubicBezTo>
                    <a:pt x="885" y="1439"/>
                    <a:pt x="859" y="1407"/>
                    <a:pt x="830" y="1377"/>
                  </a:cubicBezTo>
                  <a:cubicBezTo>
                    <a:pt x="787" y="1339"/>
                    <a:pt x="765" y="1282"/>
                    <a:pt x="773" y="1225"/>
                  </a:cubicBezTo>
                  <a:cubicBezTo>
                    <a:pt x="777" y="1210"/>
                    <a:pt x="770" y="1195"/>
                    <a:pt x="757" y="1187"/>
                  </a:cubicBezTo>
                  <a:close/>
                  <a:moveTo>
                    <a:pt x="1297" y="649"/>
                  </a:moveTo>
                  <a:cubicBezTo>
                    <a:pt x="1297" y="887"/>
                    <a:pt x="1297" y="887"/>
                    <a:pt x="1297" y="887"/>
                  </a:cubicBezTo>
                  <a:cubicBezTo>
                    <a:pt x="751" y="887"/>
                    <a:pt x="751" y="887"/>
                    <a:pt x="751" y="887"/>
                  </a:cubicBezTo>
                  <a:cubicBezTo>
                    <a:pt x="751" y="649"/>
                    <a:pt x="751" y="649"/>
                    <a:pt x="751" y="649"/>
                  </a:cubicBezTo>
                  <a:lnTo>
                    <a:pt x="1297" y="649"/>
                  </a:lnTo>
                  <a:close/>
                  <a:moveTo>
                    <a:pt x="981" y="1604"/>
                  </a:moveTo>
                  <a:cubicBezTo>
                    <a:pt x="1067" y="1604"/>
                    <a:pt x="1067" y="1604"/>
                    <a:pt x="1067" y="1604"/>
                  </a:cubicBezTo>
                  <a:cubicBezTo>
                    <a:pt x="1136" y="1604"/>
                    <a:pt x="1167" y="1562"/>
                    <a:pt x="1195" y="1519"/>
                  </a:cubicBezTo>
                  <a:cubicBezTo>
                    <a:pt x="1195" y="1626"/>
                    <a:pt x="1195" y="1626"/>
                    <a:pt x="1195" y="1626"/>
                  </a:cubicBezTo>
                  <a:cubicBezTo>
                    <a:pt x="1024" y="1825"/>
                    <a:pt x="1024" y="1825"/>
                    <a:pt x="1024" y="1825"/>
                  </a:cubicBezTo>
                  <a:cubicBezTo>
                    <a:pt x="853" y="1626"/>
                    <a:pt x="853" y="1626"/>
                    <a:pt x="853" y="1626"/>
                  </a:cubicBezTo>
                  <a:cubicBezTo>
                    <a:pt x="853" y="1519"/>
                    <a:pt x="853" y="1519"/>
                    <a:pt x="853" y="1519"/>
                  </a:cubicBezTo>
                  <a:cubicBezTo>
                    <a:pt x="881" y="1562"/>
                    <a:pt x="912" y="1604"/>
                    <a:pt x="981" y="1604"/>
                  </a:cubicBezTo>
                  <a:close/>
                  <a:moveTo>
                    <a:pt x="804" y="1674"/>
                  </a:moveTo>
                  <a:cubicBezTo>
                    <a:pt x="999" y="1900"/>
                    <a:pt x="999" y="1900"/>
                    <a:pt x="999" y="1900"/>
                  </a:cubicBezTo>
                  <a:cubicBezTo>
                    <a:pt x="1005" y="1907"/>
                    <a:pt x="1015" y="1911"/>
                    <a:pt x="1024" y="1911"/>
                  </a:cubicBezTo>
                  <a:cubicBezTo>
                    <a:pt x="1034" y="1911"/>
                    <a:pt x="1044" y="1907"/>
                    <a:pt x="1050" y="1899"/>
                  </a:cubicBezTo>
                  <a:cubicBezTo>
                    <a:pt x="1244" y="1674"/>
                    <a:pt x="1244" y="1674"/>
                    <a:pt x="1244" y="1674"/>
                  </a:cubicBezTo>
                  <a:cubicBezTo>
                    <a:pt x="1325" y="1679"/>
                    <a:pt x="1325" y="1679"/>
                    <a:pt x="1325" y="1679"/>
                  </a:cubicBezTo>
                  <a:cubicBezTo>
                    <a:pt x="1068" y="1980"/>
                    <a:pt x="1068" y="1980"/>
                    <a:pt x="1068" y="1980"/>
                  </a:cubicBezTo>
                  <a:cubicBezTo>
                    <a:pt x="982" y="1980"/>
                    <a:pt x="982" y="1980"/>
                    <a:pt x="982" y="1980"/>
                  </a:cubicBezTo>
                  <a:cubicBezTo>
                    <a:pt x="724" y="1679"/>
                    <a:pt x="724" y="1679"/>
                    <a:pt x="724" y="1679"/>
                  </a:cubicBezTo>
                  <a:lnTo>
                    <a:pt x="804" y="1674"/>
                  </a:lnTo>
                  <a:close/>
                  <a:moveTo>
                    <a:pt x="1610" y="1700"/>
                  </a:moveTo>
                  <a:cubicBezTo>
                    <a:pt x="1645" y="1703"/>
                    <a:pt x="1673" y="1732"/>
                    <a:pt x="1673" y="1767"/>
                  </a:cubicBezTo>
                  <a:cubicBezTo>
                    <a:pt x="1673" y="1980"/>
                    <a:pt x="1673" y="1980"/>
                    <a:pt x="1673" y="1980"/>
                  </a:cubicBezTo>
                  <a:cubicBezTo>
                    <a:pt x="1158" y="1980"/>
                    <a:pt x="1158" y="1980"/>
                    <a:pt x="1158" y="1980"/>
                  </a:cubicBezTo>
                  <a:cubicBezTo>
                    <a:pt x="1410" y="1686"/>
                    <a:pt x="1410" y="1686"/>
                    <a:pt x="1410" y="1686"/>
                  </a:cubicBezTo>
                  <a:lnTo>
                    <a:pt x="1610" y="1700"/>
                  </a:lnTo>
                  <a:close/>
                  <a:moveTo>
                    <a:pt x="639" y="1685"/>
                  </a:moveTo>
                  <a:cubicBezTo>
                    <a:pt x="892" y="1980"/>
                    <a:pt x="892" y="1980"/>
                    <a:pt x="892" y="1980"/>
                  </a:cubicBezTo>
                  <a:cubicBezTo>
                    <a:pt x="375" y="1980"/>
                    <a:pt x="375" y="1980"/>
                    <a:pt x="375" y="1980"/>
                  </a:cubicBezTo>
                  <a:cubicBezTo>
                    <a:pt x="375" y="1768"/>
                    <a:pt x="375" y="1768"/>
                    <a:pt x="375" y="1768"/>
                  </a:cubicBezTo>
                  <a:cubicBezTo>
                    <a:pt x="376" y="1732"/>
                    <a:pt x="403" y="1703"/>
                    <a:pt x="439" y="1700"/>
                  </a:cubicBezTo>
                  <a:lnTo>
                    <a:pt x="639" y="1685"/>
                  </a:lnTo>
                  <a:close/>
                  <a:moveTo>
                    <a:pt x="1877" y="1980"/>
                  </a:moveTo>
                  <a:cubicBezTo>
                    <a:pt x="1742" y="1980"/>
                    <a:pt x="1742" y="1980"/>
                    <a:pt x="1742" y="1980"/>
                  </a:cubicBezTo>
                  <a:cubicBezTo>
                    <a:pt x="1741" y="1767"/>
                    <a:pt x="1741" y="1767"/>
                    <a:pt x="1741" y="1767"/>
                  </a:cubicBezTo>
                  <a:cubicBezTo>
                    <a:pt x="1741" y="1696"/>
                    <a:pt x="1686" y="1637"/>
                    <a:pt x="1615" y="1632"/>
                  </a:cubicBezTo>
                  <a:cubicBezTo>
                    <a:pt x="1263" y="1607"/>
                    <a:pt x="1263" y="1607"/>
                    <a:pt x="1263" y="1607"/>
                  </a:cubicBezTo>
                  <a:cubicBezTo>
                    <a:pt x="1263" y="1429"/>
                    <a:pt x="1263" y="1429"/>
                    <a:pt x="1263" y="1429"/>
                  </a:cubicBezTo>
                  <a:cubicBezTo>
                    <a:pt x="1264" y="1428"/>
                    <a:pt x="1265" y="1427"/>
                    <a:pt x="1265" y="1426"/>
                  </a:cubicBezTo>
                  <a:cubicBezTo>
                    <a:pt x="1320" y="1378"/>
                    <a:pt x="1348" y="1308"/>
                    <a:pt x="1343" y="1235"/>
                  </a:cubicBezTo>
                  <a:cubicBezTo>
                    <a:pt x="1386" y="1208"/>
                    <a:pt x="1417" y="1165"/>
                    <a:pt x="1429" y="1115"/>
                  </a:cubicBezTo>
                  <a:cubicBezTo>
                    <a:pt x="1438" y="1054"/>
                    <a:pt x="1439" y="978"/>
                    <a:pt x="1392" y="961"/>
                  </a:cubicBezTo>
                  <a:cubicBezTo>
                    <a:pt x="1383" y="957"/>
                    <a:pt x="1374" y="956"/>
                    <a:pt x="1364" y="956"/>
                  </a:cubicBezTo>
                  <a:cubicBezTo>
                    <a:pt x="1365" y="945"/>
                    <a:pt x="1365" y="935"/>
                    <a:pt x="1365" y="927"/>
                  </a:cubicBezTo>
                  <a:cubicBezTo>
                    <a:pt x="1365" y="923"/>
                    <a:pt x="1365" y="923"/>
                    <a:pt x="1365" y="923"/>
                  </a:cubicBezTo>
                  <a:cubicBezTo>
                    <a:pt x="1365" y="923"/>
                    <a:pt x="1365" y="923"/>
                    <a:pt x="1365" y="923"/>
                  </a:cubicBezTo>
                  <a:cubicBezTo>
                    <a:pt x="1365" y="922"/>
                    <a:pt x="1365" y="922"/>
                    <a:pt x="1365" y="922"/>
                  </a:cubicBezTo>
                  <a:cubicBezTo>
                    <a:pt x="1365" y="649"/>
                    <a:pt x="1365" y="649"/>
                    <a:pt x="1365" y="649"/>
                  </a:cubicBezTo>
                  <a:cubicBezTo>
                    <a:pt x="1536" y="649"/>
                    <a:pt x="1536" y="649"/>
                    <a:pt x="1536" y="649"/>
                  </a:cubicBezTo>
                  <a:cubicBezTo>
                    <a:pt x="1536" y="723"/>
                    <a:pt x="1536" y="723"/>
                    <a:pt x="1536" y="723"/>
                  </a:cubicBezTo>
                  <a:cubicBezTo>
                    <a:pt x="1495" y="737"/>
                    <a:pt x="1468" y="776"/>
                    <a:pt x="1468" y="819"/>
                  </a:cubicBezTo>
                  <a:cubicBezTo>
                    <a:pt x="1468" y="887"/>
                    <a:pt x="1468" y="887"/>
                    <a:pt x="1468" y="887"/>
                  </a:cubicBezTo>
                  <a:cubicBezTo>
                    <a:pt x="1468" y="925"/>
                    <a:pt x="1498" y="956"/>
                    <a:pt x="1536" y="956"/>
                  </a:cubicBezTo>
                  <a:cubicBezTo>
                    <a:pt x="1604" y="956"/>
                    <a:pt x="1604" y="956"/>
                    <a:pt x="1604" y="956"/>
                  </a:cubicBezTo>
                  <a:cubicBezTo>
                    <a:pt x="1642" y="956"/>
                    <a:pt x="1673" y="925"/>
                    <a:pt x="1673" y="887"/>
                  </a:cubicBezTo>
                  <a:cubicBezTo>
                    <a:pt x="1673" y="819"/>
                    <a:pt x="1673" y="819"/>
                    <a:pt x="1673" y="819"/>
                  </a:cubicBezTo>
                  <a:cubicBezTo>
                    <a:pt x="1672" y="776"/>
                    <a:pt x="1645" y="737"/>
                    <a:pt x="1604" y="723"/>
                  </a:cubicBezTo>
                  <a:cubicBezTo>
                    <a:pt x="1604" y="649"/>
                    <a:pt x="1604" y="649"/>
                    <a:pt x="1604" y="649"/>
                  </a:cubicBezTo>
                  <a:cubicBezTo>
                    <a:pt x="1638" y="649"/>
                    <a:pt x="1638" y="649"/>
                    <a:pt x="1638" y="649"/>
                  </a:cubicBezTo>
                  <a:cubicBezTo>
                    <a:pt x="1657" y="649"/>
                    <a:pt x="1673" y="633"/>
                    <a:pt x="1673" y="614"/>
                  </a:cubicBezTo>
                  <a:cubicBezTo>
                    <a:pt x="1673" y="596"/>
                    <a:pt x="1657" y="580"/>
                    <a:pt x="1638" y="580"/>
                  </a:cubicBezTo>
                  <a:cubicBezTo>
                    <a:pt x="410" y="580"/>
                    <a:pt x="410" y="580"/>
                    <a:pt x="410" y="580"/>
                  </a:cubicBezTo>
                  <a:cubicBezTo>
                    <a:pt x="391" y="580"/>
                    <a:pt x="375" y="596"/>
                    <a:pt x="375" y="614"/>
                  </a:cubicBezTo>
                  <a:cubicBezTo>
                    <a:pt x="375" y="633"/>
                    <a:pt x="391" y="649"/>
                    <a:pt x="410" y="649"/>
                  </a:cubicBezTo>
                  <a:cubicBezTo>
                    <a:pt x="683" y="649"/>
                    <a:pt x="683" y="649"/>
                    <a:pt x="683" y="649"/>
                  </a:cubicBezTo>
                  <a:cubicBezTo>
                    <a:pt x="683" y="922"/>
                    <a:pt x="683" y="922"/>
                    <a:pt x="683" y="922"/>
                  </a:cubicBezTo>
                  <a:cubicBezTo>
                    <a:pt x="683" y="923"/>
                    <a:pt x="683" y="924"/>
                    <a:pt x="684" y="926"/>
                  </a:cubicBezTo>
                  <a:cubicBezTo>
                    <a:pt x="683" y="926"/>
                    <a:pt x="683" y="926"/>
                    <a:pt x="683" y="926"/>
                  </a:cubicBezTo>
                  <a:cubicBezTo>
                    <a:pt x="683" y="936"/>
                    <a:pt x="683" y="946"/>
                    <a:pt x="684" y="956"/>
                  </a:cubicBezTo>
                  <a:cubicBezTo>
                    <a:pt x="675" y="955"/>
                    <a:pt x="665" y="957"/>
                    <a:pt x="657" y="960"/>
                  </a:cubicBezTo>
                  <a:cubicBezTo>
                    <a:pt x="609" y="978"/>
                    <a:pt x="610" y="1054"/>
                    <a:pt x="619" y="1116"/>
                  </a:cubicBezTo>
                  <a:cubicBezTo>
                    <a:pt x="631" y="1165"/>
                    <a:pt x="662" y="1208"/>
                    <a:pt x="704" y="1235"/>
                  </a:cubicBezTo>
                  <a:cubicBezTo>
                    <a:pt x="699" y="1308"/>
                    <a:pt x="728" y="1378"/>
                    <a:pt x="782" y="1426"/>
                  </a:cubicBezTo>
                  <a:cubicBezTo>
                    <a:pt x="783" y="1427"/>
                    <a:pt x="784" y="1428"/>
                    <a:pt x="785" y="1429"/>
                  </a:cubicBezTo>
                  <a:cubicBezTo>
                    <a:pt x="785" y="1607"/>
                    <a:pt x="785" y="1607"/>
                    <a:pt x="785" y="1607"/>
                  </a:cubicBezTo>
                  <a:cubicBezTo>
                    <a:pt x="434" y="1632"/>
                    <a:pt x="434" y="1632"/>
                    <a:pt x="434" y="1632"/>
                  </a:cubicBezTo>
                  <a:cubicBezTo>
                    <a:pt x="363" y="1637"/>
                    <a:pt x="307" y="1696"/>
                    <a:pt x="307" y="1768"/>
                  </a:cubicBezTo>
                  <a:cubicBezTo>
                    <a:pt x="307" y="1980"/>
                    <a:pt x="307" y="1980"/>
                    <a:pt x="307" y="1980"/>
                  </a:cubicBezTo>
                  <a:cubicBezTo>
                    <a:pt x="171" y="1980"/>
                    <a:pt x="171" y="1980"/>
                    <a:pt x="171" y="1980"/>
                  </a:cubicBezTo>
                  <a:cubicBezTo>
                    <a:pt x="114" y="1980"/>
                    <a:pt x="68" y="1934"/>
                    <a:pt x="68" y="1877"/>
                  </a:cubicBezTo>
                  <a:cubicBezTo>
                    <a:pt x="68" y="341"/>
                    <a:pt x="68" y="341"/>
                    <a:pt x="68" y="341"/>
                  </a:cubicBezTo>
                  <a:cubicBezTo>
                    <a:pt x="1980" y="341"/>
                    <a:pt x="1980" y="341"/>
                    <a:pt x="1980" y="341"/>
                  </a:cubicBezTo>
                  <a:cubicBezTo>
                    <a:pt x="1980" y="1877"/>
                    <a:pt x="1980" y="1877"/>
                    <a:pt x="1980" y="1877"/>
                  </a:cubicBezTo>
                  <a:cubicBezTo>
                    <a:pt x="1980" y="1934"/>
                    <a:pt x="1934" y="1980"/>
                    <a:pt x="1877" y="1980"/>
                  </a:cubicBezTo>
                  <a:close/>
                  <a:moveTo>
                    <a:pt x="1570" y="785"/>
                  </a:moveTo>
                  <a:cubicBezTo>
                    <a:pt x="1589" y="785"/>
                    <a:pt x="1604" y="800"/>
                    <a:pt x="1604" y="819"/>
                  </a:cubicBezTo>
                  <a:cubicBezTo>
                    <a:pt x="1604" y="887"/>
                    <a:pt x="1604" y="887"/>
                    <a:pt x="1604" y="887"/>
                  </a:cubicBezTo>
                  <a:cubicBezTo>
                    <a:pt x="1536" y="887"/>
                    <a:pt x="1536" y="887"/>
                    <a:pt x="1536" y="887"/>
                  </a:cubicBezTo>
                  <a:cubicBezTo>
                    <a:pt x="1536" y="819"/>
                    <a:pt x="1536" y="819"/>
                    <a:pt x="1536" y="819"/>
                  </a:cubicBezTo>
                  <a:cubicBezTo>
                    <a:pt x="1536" y="800"/>
                    <a:pt x="1551" y="785"/>
                    <a:pt x="1570" y="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g22c75374e15_0_8551"/>
            <p:cNvSpPr/>
            <p:nvPr/>
          </p:nvSpPr>
          <p:spPr>
            <a:xfrm>
              <a:off x="7052165" y="3436875"/>
              <a:ext cx="19800" cy="1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g22c75374e15_0_8551"/>
            <p:cNvSpPr/>
            <p:nvPr/>
          </p:nvSpPr>
          <p:spPr>
            <a:xfrm>
              <a:off x="7092276" y="3436875"/>
              <a:ext cx="20400" cy="1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g22c75374e15_0_8551"/>
            <p:cNvSpPr/>
            <p:nvPr/>
          </p:nvSpPr>
          <p:spPr>
            <a:xfrm>
              <a:off x="7132784" y="3436875"/>
              <a:ext cx="20400" cy="1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g22c75374e15_0_8551"/>
            <p:cNvSpPr/>
            <p:nvPr/>
          </p:nvSpPr>
          <p:spPr>
            <a:xfrm>
              <a:off x="7516814" y="3436875"/>
              <a:ext cx="30182" cy="19857"/>
            </a:xfrm>
            <a:custGeom>
              <a:rect b="b" l="l" r="r" t="t"/>
              <a:pathLst>
                <a:path extrusionOk="0" h="68" w="102">
                  <a:moveTo>
                    <a:pt x="34" y="68"/>
                  </a:moveTo>
                  <a:cubicBezTo>
                    <a:pt x="68" y="68"/>
                    <a:pt x="68" y="68"/>
                    <a:pt x="68" y="68"/>
                  </a:cubicBezTo>
                  <a:cubicBezTo>
                    <a:pt x="87" y="68"/>
                    <a:pt x="102" y="53"/>
                    <a:pt x="102" y="34"/>
                  </a:cubicBezTo>
                  <a:cubicBezTo>
                    <a:pt x="102" y="15"/>
                    <a:pt x="87" y="0"/>
                    <a:pt x="6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g22c75374e15_0_8551"/>
            <p:cNvSpPr/>
            <p:nvPr/>
          </p:nvSpPr>
          <p:spPr>
            <a:xfrm>
              <a:off x="7415544" y="3436875"/>
              <a:ext cx="81413" cy="19857"/>
            </a:xfrm>
            <a:custGeom>
              <a:rect b="b" l="l" r="r" t="t"/>
              <a:pathLst>
                <a:path extrusionOk="0" h="68" w="274">
                  <a:moveTo>
                    <a:pt x="35" y="68"/>
                  </a:moveTo>
                  <a:cubicBezTo>
                    <a:pt x="239" y="68"/>
                    <a:pt x="239" y="68"/>
                    <a:pt x="239" y="68"/>
                  </a:cubicBezTo>
                  <a:cubicBezTo>
                    <a:pt x="258" y="68"/>
                    <a:pt x="274" y="53"/>
                    <a:pt x="274" y="34"/>
                  </a:cubicBezTo>
                  <a:cubicBezTo>
                    <a:pt x="274" y="15"/>
                    <a:pt x="258" y="0"/>
                    <a:pt x="23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5" y="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2" name="Google Shape;572;g22c75374e15_0_8551"/>
          <p:cNvSpPr/>
          <p:nvPr/>
        </p:nvSpPr>
        <p:spPr>
          <a:xfrm rot="8099953">
            <a:off x="7454277" y="5478327"/>
            <a:ext cx="652474" cy="652474"/>
          </a:xfrm>
          <a:custGeom>
            <a:rect b="b" l="l" r="r" t="t"/>
            <a:pathLst>
              <a:path extrusionOk="0" h="188" w="188">
                <a:moveTo>
                  <a:pt x="187" y="181"/>
                </a:moveTo>
                <a:cubicBezTo>
                  <a:pt x="14" y="8"/>
                  <a:pt x="14" y="8"/>
                  <a:pt x="1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4"/>
                  <a:pt x="2" y="116"/>
                  <a:pt x="4" y="116"/>
                </a:cubicBezTo>
                <a:cubicBezTo>
                  <a:pt x="6" y="116"/>
                  <a:pt x="8" y="114"/>
                  <a:pt x="8" y="112"/>
                </a:cubicBezTo>
                <a:cubicBezTo>
                  <a:pt x="8" y="14"/>
                  <a:pt x="8" y="14"/>
                  <a:pt x="8" y="14"/>
                </a:cubicBezTo>
                <a:cubicBezTo>
                  <a:pt x="181" y="187"/>
                  <a:pt x="181" y="187"/>
                  <a:pt x="181" y="187"/>
                </a:cubicBezTo>
                <a:cubicBezTo>
                  <a:pt x="182" y="188"/>
                  <a:pt x="183" y="188"/>
                  <a:pt x="184" y="188"/>
                </a:cubicBezTo>
                <a:cubicBezTo>
                  <a:pt x="185" y="188"/>
                  <a:pt x="186" y="188"/>
                  <a:pt x="187" y="187"/>
                </a:cubicBezTo>
                <a:cubicBezTo>
                  <a:pt x="188" y="185"/>
                  <a:pt x="188" y="183"/>
                  <a:pt x="187" y="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g22c75374e15_0_8551"/>
          <p:cNvSpPr/>
          <p:nvPr/>
        </p:nvSpPr>
        <p:spPr>
          <a:xfrm rot="8099953">
            <a:off x="11758128" y="5478327"/>
            <a:ext cx="652474" cy="652474"/>
          </a:xfrm>
          <a:custGeom>
            <a:rect b="b" l="l" r="r" t="t"/>
            <a:pathLst>
              <a:path extrusionOk="0" h="188" w="188">
                <a:moveTo>
                  <a:pt x="187" y="181"/>
                </a:moveTo>
                <a:cubicBezTo>
                  <a:pt x="14" y="8"/>
                  <a:pt x="14" y="8"/>
                  <a:pt x="1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4"/>
                  <a:pt x="2" y="116"/>
                  <a:pt x="4" y="116"/>
                </a:cubicBezTo>
                <a:cubicBezTo>
                  <a:pt x="6" y="116"/>
                  <a:pt x="8" y="114"/>
                  <a:pt x="8" y="112"/>
                </a:cubicBezTo>
                <a:cubicBezTo>
                  <a:pt x="8" y="14"/>
                  <a:pt x="8" y="14"/>
                  <a:pt x="8" y="14"/>
                </a:cubicBezTo>
                <a:cubicBezTo>
                  <a:pt x="181" y="187"/>
                  <a:pt x="181" y="187"/>
                  <a:pt x="181" y="187"/>
                </a:cubicBezTo>
                <a:cubicBezTo>
                  <a:pt x="182" y="188"/>
                  <a:pt x="183" y="188"/>
                  <a:pt x="184" y="188"/>
                </a:cubicBezTo>
                <a:cubicBezTo>
                  <a:pt x="185" y="188"/>
                  <a:pt x="186" y="188"/>
                  <a:pt x="187" y="187"/>
                </a:cubicBezTo>
                <a:cubicBezTo>
                  <a:pt x="188" y="185"/>
                  <a:pt x="188" y="183"/>
                  <a:pt x="187" y="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g22c75374e15_0_8551"/>
          <p:cNvSpPr/>
          <p:nvPr/>
        </p:nvSpPr>
        <p:spPr>
          <a:xfrm rot="8099953">
            <a:off x="16061991" y="5478327"/>
            <a:ext cx="652474" cy="652474"/>
          </a:xfrm>
          <a:custGeom>
            <a:rect b="b" l="l" r="r" t="t"/>
            <a:pathLst>
              <a:path extrusionOk="0" h="188" w="188">
                <a:moveTo>
                  <a:pt x="187" y="181"/>
                </a:moveTo>
                <a:cubicBezTo>
                  <a:pt x="14" y="8"/>
                  <a:pt x="14" y="8"/>
                  <a:pt x="1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1" y="1"/>
                  <a:pt x="1" y="1"/>
                  <a:pt x="0" y="2"/>
                </a:cubicBezTo>
                <a:cubicBezTo>
                  <a:pt x="0" y="3"/>
                  <a:pt x="0" y="3"/>
                  <a:pt x="0" y="4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4"/>
                  <a:pt x="2" y="116"/>
                  <a:pt x="4" y="116"/>
                </a:cubicBezTo>
                <a:cubicBezTo>
                  <a:pt x="6" y="116"/>
                  <a:pt x="8" y="114"/>
                  <a:pt x="8" y="112"/>
                </a:cubicBezTo>
                <a:cubicBezTo>
                  <a:pt x="8" y="14"/>
                  <a:pt x="8" y="14"/>
                  <a:pt x="8" y="14"/>
                </a:cubicBezTo>
                <a:cubicBezTo>
                  <a:pt x="181" y="187"/>
                  <a:pt x="181" y="187"/>
                  <a:pt x="181" y="187"/>
                </a:cubicBezTo>
                <a:cubicBezTo>
                  <a:pt x="182" y="188"/>
                  <a:pt x="183" y="188"/>
                  <a:pt x="184" y="188"/>
                </a:cubicBezTo>
                <a:cubicBezTo>
                  <a:pt x="185" y="188"/>
                  <a:pt x="186" y="188"/>
                  <a:pt x="187" y="187"/>
                </a:cubicBezTo>
                <a:cubicBezTo>
                  <a:pt x="188" y="185"/>
                  <a:pt x="188" y="183"/>
                  <a:pt x="187" y="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5" name="Google Shape;575;g22c75374e15_0_8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b3eaff7a3_0_194"/>
          <p:cNvSpPr txBox="1"/>
          <p:nvPr/>
        </p:nvSpPr>
        <p:spPr>
          <a:xfrm>
            <a:off x="3975850" y="2974073"/>
            <a:ext cx="16296000" cy="5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5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 аналітик - це свого роду магістр цифрового світу, який не лише розуміє мову даних, але і здатний перетворити ці дані у важливі інсайти, що сприяють прийняттю стратегічних рішень.</a:t>
            </a:r>
            <a:endParaRPr b="1" i="0" sz="5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010101"/>
              </a:solidFill>
              <a:highlight>
                <a:srgbClr val="ECF4F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g1eb3eaff7a3_0_194"/>
          <p:cNvSpPr/>
          <p:nvPr/>
        </p:nvSpPr>
        <p:spPr>
          <a:xfrm>
            <a:off x="20639309" y="6739703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0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3" name="Google Shape;583;g1eb3eaff7a3_0_194"/>
          <p:cNvSpPr/>
          <p:nvPr/>
        </p:nvSpPr>
        <p:spPr>
          <a:xfrm>
            <a:off x="1260634" y="1320503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0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4" name="Google Shape;584;g1eb3eaff7a3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92bd71da7_0_621"/>
          <p:cNvSpPr txBox="1"/>
          <p:nvPr>
            <p:ph type="title"/>
          </p:nvPr>
        </p:nvSpPr>
        <p:spPr>
          <a:xfrm>
            <a:off x="2258725" y="944100"/>
            <a:ext cx="147642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Чим займається аналітик даних? </a:t>
            </a:r>
            <a:endParaRPr sz="80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0" name="Google Shape;590;g2392bd71da7_0_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392bd71da7_0_6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73426" y="6803804"/>
            <a:ext cx="4746303" cy="471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392bd71da7_0_6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06414" y="8519056"/>
            <a:ext cx="6039511" cy="106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392bd71da7_0_621"/>
          <p:cNvSpPr txBox="1"/>
          <p:nvPr/>
        </p:nvSpPr>
        <p:spPr>
          <a:xfrm>
            <a:off x="2196300" y="3688350"/>
            <a:ext cx="18886800" cy="8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309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400"/>
              <a:buFont typeface="Montserrat"/>
              <a:buChar char="➔"/>
            </a:pP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Збiр даних </a:t>
            </a: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(проведення опитувань, відстеження характеристик відвідувачів на веб-сайті компанії або купівлю наборів даних у спеціалістів зі збору даних)</a:t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309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400"/>
              <a:buFont typeface="Montserrat"/>
              <a:buChar char="➔"/>
            </a:pP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Очищення даних</a:t>
            </a: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(підтримка якості даних, щоб інтерпретації не були помилковими або викривленими)</a:t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309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400"/>
              <a:buFont typeface="Montserrat"/>
              <a:buChar char="➔"/>
            </a:pP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Моделювання даних</a:t>
            </a: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(створення та проектування структури бази даних)</a:t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309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400"/>
              <a:buFont typeface="Montserrat"/>
              <a:buChar char="➔"/>
            </a:pP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Інтерпретація даних</a:t>
            </a: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(пошук закономірностей або тенденцій у даних, які можуть дати відповідь на поставлене запитання)</a:t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309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400"/>
              <a:buFont typeface="Montserrat"/>
              <a:buChar char="➔"/>
            </a:pP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Презентацiя даних </a:t>
            </a:r>
            <a:r>
              <a:rPr b="0" i="0" lang="ru-RU" sz="3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(створення  візуалізації, таких  як діаграми та графіки, пишучи звіти та представляючи інформацію зацікавленим сторонам)</a:t>
            </a:r>
            <a:endParaRPr b="0" i="0" sz="3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b3eaff7a3_0_343"/>
          <p:cNvSpPr txBox="1"/>
          <p:nvPr>
            <p:ph type="title"/>
          </p:nvPr>
        </p:nvSpPr>
        <p:spPr>
          <a:xfrm>
            <a:off x="2258725" y="944100"/>
            <a:ext cx="14764200" cy="1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Основні теми на курсі:</a:t>
            </a:r>
            <a:endParaRPr sz="80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g1eb3eaff7a3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eb3eaff7a3_0_343"/>
          <p:cNvSpPr txBox="1"/>
          <p:nvPr/>
        </p:nvSpPr>
        <p:spPr>
          <a:xfrm>
            <a:off x="2258725" y="2720900"/>
            <a:ext cx="18886800" cy="9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-679450" lvl="0" marL="914400" marR="16637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3700"/>
              <a:buFont typeface="Montserrat"/>
              <a:buChar char="➔"/>
            </a:pP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Sheets</a:t>
            </a:r>
            <a:b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Основи статистики</a:t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7945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Clr>
                <a:srgbClr val="31BECB"/>
              </a:buClr>
              <a:buSzPts val="3700"/>
              <a:buFont typeface="Montserrat"/>
              <a:buChar char="➔"/>
            </a:pP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b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Аналітика рекламних кампаній</a:t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7945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Clr>
                <a:srgbClr val="31BECB"/>
              </a:buClr>
              <a:buSzPts val="3700"/>
              <a:buFont typeface="Montserrat"/>
              <a:buChar char="➔"/>
            </a:pP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Візуалізація й прийняття рішення на основі аналізу даних.</a:t>
            </a:r>
            <a:b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Продуктова аналітика</a:t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7945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Clr>
                <a:srgbClr val="31BECB"/>
              </a:buClr>
              <a:buSzPts val="3700"/>
              <a:buFont typeface="Montserrat"/>
              <a:buChar char="➔"/>
            </a:pP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Основи Пайтону для аналіза даних</a:t>
            </a:r>
            <a:b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A/B тести</a:t>
            </a:r>
            <a:b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Основи статистики й теорії ймовірності</a:t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7945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Clr>
                <a:srgbClr val="31BECB"/>
              </a:buClr>
              <a:buSzPts val="3700"/>
              <a:buFont typeface="Montserrat"/>
              <a:buChar char="➔"/>
            </a:pPr>
            <a:r>
              <a:rPr b="0" i="0" lang="ru-RU" sz="3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Автоматизація збору вимог</a:t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1663700" rtl="0" algn="l">
              <a:lnSpc>
                <a:spcPct val="114999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1" name="Google Shape;601;g1eb3eaff7a3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2926" y="6522929"/>
            <a:ext cx="4746303" cy="471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eb3eaff7a3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38964" y="8175756"/>
            <a:ext cx="6039511" cy="1068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eb3eaff7a3_0_0"/>
          <p:cNvSpPr/>
          <p:nvPr/>
        </p:nvSpPr>
        <p:spPr>
          <a:xfrm>
            <a:off x="3175050" y="8227050"/>
            <a:ext cx="5638629" cy="4423852"/>
          </a:xfrm>
          <a:custGeom>
            <a:rect b="b" l="l" r="r" t="t"/>
            <a:pathLst>
              <a:path extrusionOk="0" h="1923414" w="2644140">
                <a:moveTo>
                  <a:pt x="0" y="126879"/>
                </a:move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1eb3eaff7a3_0_0"/>
          <p:cNvSpPr/>
          <p:nvPr/>
        </p:nvSpPr>
        <p:spPr>
          <a:xfrm>
            <a:off x="3175050" y="8227050"/>
            <a:ext cx="5638629" cy="1604662"/>
          </a:xfrm>
          <a:custGeom>
            <a:rect b="b" l="l" r="r" t="t"/>
            <a:pathLst>
              <a:path extrusionOk="0" h="661035" w="2644140">
                <a:moveTo>
                  <a:pt x="0" y="110152"/>
                </a:move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close/>
              </a:path>
            </a:pathLst>
          </a:cu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1eb3eaff7a3_0_0"/>
          <p:cNvSpPr/>
          <p:nvPr/>
        </p:nvSpPr>
        <p:spPr>
          <a:xfrm>
            <a:off x="8892276" y="5120620"/>
            <a:ext cx="12526010" cy="1134108"/>
          </a:xfrm>
          <a:custGeom>
            <a:rect b="b" l="l" r="r" t="t"/>
            <a:pathLst>
              <a:path extrusionOk="0" h="567054" w="6263005">
                <a:moveTo>
                  <a:pt x="270306" y="283349"/>
                </a:moveTo>
                <a:lnTo>
                  <a:pt x="135153" y="0"/>
                </a:lnTo>
                <a:lnTo>
                  <a:pt x="0" y="0"/>
                </a:lnTo>
                <a:lnTo>
                  <a:pt x="0" y="566699"/>
                </a:lnTo>
                <a:lnTo>
                  <a:pt x="135153" y="566699"/>
                </a:lnTo>
                <a:lnTo>
                  <a:pt x="270306" y="283349"/>
                </a:lnTo>
                <a:close/>
              </a:path>
              <a:path extrusionOk="0" h="567054" w="6263005">
                <a:moveTo>
                  <a:pt x="3268154" y="283349"/>
                </a:moveTo>
                <a:lnTo>
                  <a:pt x="3133001" y="0"/>
                </a:lnTo>
                <a:lnTo>
                  <a:pt x="2997860" y="0"/>
                </a:lnTo>
                <a:lnTo>
                  <a:pt x="2997860" y="566699"/>
                </a:lnTo>
                <a:lnTo>
                  <a:pt x="3133001" y="566699"/>
                </a:lnTo>
                <a:lnTo>
                  <a:pt x="3268154" y="283349"/>
                </a:lnTo>
                <a:close/>
              </a:path>
              <a:path extrusionOk="0" h="567054" w="6263005">
                <a:moveTo>
                  <a:pt x="6262929" y="283349"/>
                </a:moveTo>
                <a:lnTo>
                  <a:pt x="6127775" y="0"/>
                </a:lnTo>
                <a:lnTo>
                  <a:pt x="5992634" y="0"/>
                </a:lnTo>
                <a:lnTo>
                  <a:pt x="5992634" y="566699"/>
                </a:lnTo>
                <a:lnTo>
                  <a:pt x="6127775" y="566699"/>
                </a:lnTo>
                <a:lnTo>
                  <a:pt x="6262929" y="28334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g1eb3eaff7a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50925"/>
            <a:ext cx="1753551" cy="5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eb3eaff7a3_0_0"/>
          <p:cNvSpPr txBox="1"/>
          <p:nvPr>
            <p:ph type="title"/>
          </p:nvPr>
        </p:nvSpPr>
        <p:spPr>
          <a:xfrm>
            <a:off x="1555399" y="1050267"/>
            <a:ext cx="161343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ru-RU" sz="7200">
                <a:latin typeface="Montserrat"/>
                <a:ea typeface="Montserrat"/>
                <a:cs typeface="Montserrat"/>
                <a:sym typeface="Montserrat"/>
              </a:rPr>
              <a:t>Курс з Data Analyst складається з 5-х основних блоків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g1eb3eaff7a3_0_0"/>
          <p:cNvSpPr/>
          <p:nvPr/>
        </p:nvSpPr>
        <p:spPr>
          <a:xfrm>
            <a:off x="3145598" y="3475762"/>
            <a:ext cx="5647690" cy="4669087"/>
          </a:xfrm>
          <a:custGeom>
            <a:rect b="b" l="l" r="r" t="t"/>
            <a:pathLst>
              <a:path extrusionOk="0" h="1923414" w="2823845">
                <a:moveTo>
                  <a:pt x="2696659" y="1923000"/>
                </a:moveTo>
                <a:lnTo>
                  <a:pt x="126879" y="1923000"/>
                </a:lnTo>
                <a:lnTo>
                  <a:pt x="77492" y="1913029"/>
                </a:lnTo>
                <a:lnTo>
                  <a:pt x="37162" y="1885838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696659" y="0"/>
                </a:lnTo>
                <a:lnTo>
                  <a:pt x="2745214" y="9658"/>
                </a:lnTo>
                <a:lnTo>
                  <a:pt x="2786376" y="37162"/>
                </a:lnTo>
                <a:lnTo>
                  <a:pt x="2813880" y="78324"/>
                </a:lnTo>
                <a:lnTo>
                  <a:pt x="2823539" y="126879"/>
                </a:lnTo>
                <a:lnTo>
                  <a:pt x="2823539" y="1796120"/>
                </a:lnTo>
                <a:lnTo>
                  <a:pt x="2813568" y="1845507"/>
                </a:lnTo>
                <a:lnTo>
                  <a:pt x="2786376" y="1885838"/>
                </a:lnTo>
                <a:lnTo>
                  <a:pt x="2746046" y="1913029"/>
                </a:lnTo>
                <a:lnTo>
                  <a:pt x="2696659" y="1923000"/>
                </a:lnTo>
                <a:close/>
              </a:path>
            </a:pathLst>
          </a:custGeom>
          <a:solidFill>
            <a:srgbClr val="FC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eb3eaff7a3_0_0"/>
          <p:cNvSpPr/>
          <p:nvPr/>
        </p:nvSpPr>
        <p:spPr>
          <a:xfrm>
            <a:off x="3145600" y="3475751"/>
            <a:ext cx="5647690" cy="4423852"/>
          </a:xfrm>
          <a:custGeom>
            <a:rect b="b" l="l" r="r" t="t"/>
            <a:pathLst>
              <a:path extrusionOk="0" h="1923414" w="2823845">
                <a:moveTo>
                  <a:pt x="0" y="126879"/>
                </a:move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696659" y="0"/>
                </a:lnTo>
                <a:lnTo>
                  <a:pt x="2745214" y="9658"/>
                </a:lnTo>
                <a:lnTo>
                  <a:pt x="2786376" y="37162"/>
                </a:lnTo>
                <a:lnTo>
                  <a:pt x="2813880" y="78324"/>
                </a:lnTo>
                <a:lnTo>
                  <a:pt x="2823539" y="126879"/>
                </a:lnTo>
                <a:lnTo>
                  <a:pt x="2823539" y="1796120"/>
                </a:lnTo>
                <a:lnTo>
                  <a:pt x="2813568" y="1845507"/>
                </a:lnTo>
                <a:lnTo>
                  <a:pt x="2786376" y="1885838"/>
                </a:lnTo>
                <a:lnTo>
                  <a:pt x="2746046" y="1913029"/>
                </a:lnTo>
                <a:lnTo>
                  <a:pt x="2696659" y="1923000"/>
                </a:lnTo>
                <a:lnTo>
                  <a:pt x="126879" y="1923000"/>
                </a:lnTo>
                <a:lnTo>
                  <a:pt x="77492" y="1913029"/>
                </a:lnTo>
                <a:lnTo>
                  <a:pt x="37162" y="1885838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eb3eaff7a3_0_0"/>
          <p:cNvSpPr/>
          <p:nvPr/>
        </p:nvSpPr>
        <p:spPr>
          <a:xfrm>
            <a:off x="3145598" y="3475733"/>
            <a:ext cx="5647690" cy="1604662"/>
          </a:xfrm>
          <a:custGeom>
            <a:rect b="b" l="l" r="r" t="t"/>
            <a:pathLst>
              <a:path extrusionOk="0" h="661035" w="2823845">
                <a:moveTo>
                  <a:pt x="2713386" y="660900"/>
                </a:moveTo>
                <a:lnTo>
                  <a:pt x="110152" y="660900"/>
                </a:lnTo>
                <a:lnTo>
                  <a:pt x="67275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lnTo>
                  <a:pt x="8656" y="67276"/>
                </a:lnTo>
                <a:lnTo>
                  <a:pt x="32262" y="32262"/>
                </a:lnTo>
                <a:lnTo>
                  <a:pt x="67275" y="8656"/>
                </a:lnTo>
                <a:lnTo>
                  <a:pt x="110152" y="0"/>
                </a:lnTo>
                <a:lnTo>
                  <a:pt x="2713386" y="0"/>
                </a:lnTo>
                <a:lnTo>
                  <a:pt x="2755540" y="8384"/>
                </a:lnTo>
                <a:lnTo>
                  <a:pt x="2791276" y="32262"/>
                </a:lnTo>
                <a:lnTo>
                  <a:pt x="2815154" y="67998"/>
                </a:lnTo>
                <a:lnTo>
                  <a:pt x="2823539" y="110152"/>
                </a:lnTo>
                <a:lnTo>
                  <a:pt x="2823539" y="550747"/>
                </a:lnTo>
                <a:lnTo>
                  <a:pt x="2814882" y="593624"/>
                </a:lnTo>
                <a:lnTo>
                  <a:pt x="2791276" y="628637"/>
                </a:lnTo>
                <a:lnTo>
                  <a:pt x="2756263" y="652243"/>
                </a:lnTo>
                <a:lnTo>
                  <a:pt x="2713386" y="660900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eb3eaff7a3_0_0"/>
          <p:cNvSpPr/>
          <p:nvPr/>
        </p:nvSpPr>
        <p:spPr>
          <a:xfrm>
            <a:off x="3145598" y="3475733"/>
            <a:ext cx="5647690" cy="1604662"/>
          </a:xfrm>
          <a:custGeom>
            <a:rect b="b" l="l" r="r" t="t"/>
            <a:pathLst>
              <a:path extrusionOk="0" h="661035" w="2823845">
                <a:moveTo>
                  <a:pt x="0" y="110152"/>
                </a:moveTo>
                <a:lnTo>
                  <a:pt x="8656" y="67276"/>
                </a:lnTo>
                <a:lnTo>
                  <a:pt x="32262" y="32262"/>
                </a:lnTo>
                <a:lnTo>
                  <a:pt x="67275" y="8656"/>
                </a:lnTo>
                <a:lnTo>
                  <a:pt x="110152" y="0"/>
                </a:lnTo>
                <a:lnTo>
                  <a:pt x="2713386" y="0"/>
                </a:lnTo>
                <a:lnTo>
                  <a:pt x="2755540" y="8384"/>
                </a:lnTo>
                <a:lnTo>
                  <a:pt x="2791276" y="32262"/>
                </a:lnTo>
                <a:lnTo>
                  <a:pt x="2815154" y="67998"/>
                </a:lnTo>
                <a:lnTo>
                  <a:pt x="2823539" y="110152"/>
                </a:lnTo>
                <a:lnTo>
                  <a:pt x="2823539" y="550747"/>
                </a:lnTo>
                <a:lnTo>
                  <a:pt x="2814882" y="593624"/>
                </a:lnTo>
                <a:lnTo>
                  <a:pt x="2791276" y="628637"/>
                </a:lnTo>
                <a:lnTo>
                  <a:pt x="2756263" y="652243"/>
                </a:lnTo>
                <a:lnTo>
                  <a:pt x="2713386" y="660900"/>
                </a:lnTo>
                <a:lnTo>
                  <a:pt x="110152" y="660900"/>
                </a:lnTo>
                <a:lnTo>
                  <a:pt x="67275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close/>
              </a:path>
            </a:pathLst>
          </a:cu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eb3eaff7a3_0_0"/>
          <p:cNvSpPr txBox="1"/>
          <p:nvPr/>
        </p:nvSpPr>
        <p:spPr>
          <a:xfrm>
            <a:off x="3450400" y="3628150"/>
            <a:ext cx="47376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Модуль 1:</a:t>
            </a:r>
            <a:b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Sheets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g1eb3eaff7a3_0_0"/>
          <p:cNvSpPr txBox="1"/>
          <p:nvPr/>
        </p:nvSpPr>
        <p:spPr>
          <a:xfrm>
            <a:off x="3464125" y="5394876"/>
            <a:ext cx="45552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Обробка даних, візуалізація, регресії та прогнозування в таблицях. Розрахунок продуктових метрик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8" name="Google Shape;618;g1eb3eaff7a3_0_0"/>
          <p:cNvGrpSpPr/>
          <p:nvPr/>
        </p:nvGrpSpPr>
        <p:grpSpPr>
          <a:xfrm>
            <a:off x="9484405" y="3475752"/>
            <a:ext cx="5557396" cy="4933577"/>
            <a:chOff x="4826646" y="2096726"/>
            <a:chExt cx="2778698" cy="2466788"/>
          </a:xfrm>
        </p:grpSpPr>
        <p:sp>
          <p:nvSpPr>
            <p:cNvPr id="619" name="Google Shape;619;g1eb3eaff7a3_0_0"/>
            <p:cNvSpPr/>
            <p:nvPr/>
          </p:nvSpPr>
          <p:spPr>
            <a:xfrm>
              <a:off x="4826653" y="2096736"/>
              <a:ext cx="2644140" cy="2466778"/>
            </a:xfrm>
            <a:custGeom>
              <a:rect b="b" l="l" r="r" t="t"/>
              <a:pathLst>
                <a:path extrusionOk="0" h="1923414" w="2644140">
                  <a:moveTo>
                    <a:pt x="2516891" y="1922999"/>
                  </a:moveTo>
                  <a:lnTo>
                    <a:pt x="126879" y="1922999"/>
                  </a:lnTo>
                  <a:lnTo>
                    <a:pt x="77492" y="1913028"/>
                  </a:lnTo>
                  <a:lnTo>
                    <a:pt x="37162" y="1885837"/>
                  </a:lnTo>
                  <a:lnTo>
                    <a:pt x="9970" y="1845507"/>
                  </a:lnTo>
                  <a:lnTo>
                    <a:pt x="0" y="1796120"/>
                  </a:lnTo>
                  <a:lnTo>
                    <a:pt x="0" y="126879"/>
                  </a:lnTo>
                  <a:lnTo>
                    <a:pt x="9970" y="77492"/>
                  </a:lnTo>
                  <a:lnTo>
                    <a:pt x="37162" y="37162"/>
                  </a:lnTo>
                  <a:lnTo>
                    <a:pt x="77492" y="9970"/>
                  </a:lnTo>
                  <a:lnTo>
                    <a:pt x="126879" y="0"/>
                  </a:lnTo>
                  <a:lnTo>
                    <a:pt x="2516891" y="0"/>
                  </a:lnTo>
                  <a:lnTo>
                    <a:pt x="2565446" y="9658"/>
                  </a:lnTo>
                  <a:lnTo>
                    <a:pt x="2606609" y="37162"/>
                  </a:lnTo>
                  <a:lnTo>
                    <a:pt x="2634113" y="78324"/>
                  </a:lnTo>
                  <a:lnTo>
                    <a:pt x="2643771" y="126879"/>
                  </a:lnTo>
                  <a:lnTo>
                    <a:pt x="2643771" y="1796120"/>
                  </a:lnTo>
                  <a:lnTo>
                    <a:pt x="2633800" y="1845507"/>
                  </a:lnTo>
                  <a:lnTo>
                    <a:pt x="2606609" y="1885837"/>
                  </a:lnTo>
                  <a:lnTo>
                    <a:pt x="2566278" y="1913028"/>
                  </a:lnTo>
                  <a:lnTo>
                    <a:pt x="2516891" y="1922999"/>
                  </a:lnTo>
                  <a:close/>
                </a:path>
              </a:pathLst>
            </a:custGeom>
            <a:solidFill>
              <a:srgbClr val="FC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1eb3eaff7a3_0_0"/>
            <p:cNvSpPr/>
            <p:nvPr/>
          </p:nvSpPr>
          <p:spPr>
            <a:xfrm>
              <a:off x="4826650" y="2096726"/>
              <a:ext cx="2644140" cy="2211926"/>
            </a:xfrm>
            <a:custGeom>
              <a:rect b="b" l="l" r="r" t="t"/>
              <a:pathLst>
                <a:path extrusionOk="0" h="1923414" w="2644140">
                  <a:moveTo>
                    <a:pt x="0" y="126879"/>
                  </a:moveTo>
                  <a:lnTo>
                    <a:pt x="9970" y="77492"/>
                  </a:lnTo>
                  <a:lnTo>
                    <a:pt x="37162" y="37162"/>
                  </a:lnTo>
                  <a:lnTo>
                    <a:pt x="77492" y="9970"/>
                  </a:lnTo>
                  <a:lnTo>
                    <a:pt x="126879" y="0"/>
                  </a:lnTo>
                  <a:lnTo>
                    <a:pt x="2516891" y="0"/>
                  </a:lnTo>
                  <a:lnTo>
                    <a:pt x="2565446" y="9658"/>
                  </a:lnTo>
                  <a:lnTo>
                    <a:pt x="2606609" y="37162"/>
                  </a:lnTo>
                  <a:lnTo>
                    <a:pt x="2634113" y="78324"/>
                  </a:lnTo>
                  <a:lnTo>
                    <a:pt x="2643771" y="126879"/>
                  </a:lnTo>
                  <a:lnTo>
                    <a:pt x="2643771" y="1796120"/>
                  </a:lnTo>
                  <a:lnTo>
                    <a:pt x="2633800" y="1845507"/>
                  </a:lnTo>
                  <a:lnTo>
                    <a:pt x="2606609" y="1885837"/>
                  </a:lnTo>
                  <a:lnTo>
                    <a:pt x="2566278" y="1913028"/>
                  </a:lnTo>
                  <a:lnTo>
                    <a:pt x="2516891" y="1922999"/>
                  </a:lnTo>
                  <a:lnTo>
                    <a:pt x="126879" y="1922999"/>
                  </a:lnTo>
                  <a:lnTo>
                    <a:pt x="77492" y="1913028"/>
                  </a:lnTo>
                  <a:lnTo>
                    <a:pt x="37162" y="1885837"/>
                  </a:lnTo>
                  <a:lnTo>
                    <a:pt x="9970" y="1845507"/>
                  </a:lnTo>
                  <a:lnTo>
                    <a:pt x="0" y="1796120"/>
                  </a:lnTo>
                  <a:lnTo>
                    <a:pt x="0" y="126879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1eb3eaff7a3_0_0"/>
            <p:cNvSpPr/>
            <p:nvPr/>
          </p:nvSpPr>
          <p:spPr>
            <a:xfrm>
              <a:off x="4826646" y="2096726"/>
              <a:ext cx="2644140" cy="847777"/>
            </a:xfrm>
            <a:custGeom>
              <a:rect b="b" l="l" r="r" t="t"/>
              <a:pathLst>
                <a:path extrusionOk="0" h="661035" w="2644140">
                  <a:moveTo>
                    <a:pt x="2533619" y="660899"/>
                  </a:moveTo>
                  <a:lnTo>
                    <a:pt x="110152" y="660899"/>
                  </a:lnTo>
                  <a:lnTo>
                    <a:pt x="67276" y="652243"/>
                  </a:lnTo>
                  <a:lnTo>
                    <a:pt x="32262" y="628636"/>
                  </a:lnTo>
                  <a:lnTo>
                    <a:pt x="8656" y="593623"/>
                  </a:lnTo>
                  <a:lnTo>
                    <a:pt x="0" y="550747"/>
                  </a:lnTo>
                  <a:lnTo>
                    <a:pt x="0" y="110152"/>
                  </a:lnTo>
                  <a:lnTo>
                    <a:pt x="8656" y="67276"/>
                  </a:lnTo>
                  <a:lnTo>
                    <a:pt x="32262" y="32262"/>
                  </a:lnTo>
                  <a:lnTo>
                    <a:pt x="67276" y="8656"/>
                  </a:lnTo>
                  <a:lnTo>
                    <a:pt x="110152" y="0"/>
                  </a:lnTo>
                  <a:lnTo>
                    <a:pt x="2533619" y="0"/>
                  </a:lnTo>
                  <a:lnTo>
                    <a:pt x="2575772" y="8384"/>
                  </a:lnTo>
                  <a:lnTo>
                    <a:pt x="2611508" y="32262"/>
                  </a:lnTo>
                  <a:lnTo>
                    <a:pt x="2635386" y="67998"/>
                  </a:lnTo>
                  <a:lnTo>
                    <a:pt x="2643771" y="110152"/>
                  </a:lnTo>
                  <a:lnTo>
                    <a:pt x="2643771" y="550747"/>
                  </a:lnTo>
                  <a:lnTo>
                    <a:pt x="2635114" y="593623"/>
                  </a:lnTo>
                  <a:lnTo>
                    <a:pt x="2611508" y="628636"/>
                  </a:lnTo>
                  <a:lnTo>
                    <a:pt x="2576495" y="652243"/>
                  </a:lnTo>
                  <a:lnTo>
                    <a:pt x="2533619" y="660899"/>
                  </a:lnTo>
                  <a:close/>
                </a:path>
              </a:pathLst>
            </a:custGeom>
            <a:solidFill>
              <a:srgbClr val="31BEC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1eb3eaff7a3_0_0"/>
            <p:cNvSpPr/>
            <p:nvPr/>
          </p:nvSpPr>
          <p:spPr>
            <a:xfrm>
              <a:off x="4826646" y="2096726"/>
              <a:ext cx="2644140" cy="847777"/>
            </a:xfrm>
            <a:custGeom>
              <a:rect b="b" l="l" r="r" t="t"/>
              <a:pathLst>
                <a:path extrusionOk="0" h="661035" w="2644140">
                  <a:moveTo>
                    <a:pt x="0" y="110152"/>
                  </a:moveTo>
                  <a:lnTo>
                    <a:pt x="8656" y="67276"/>
                  </a:lnTo>
                  <a:lnTo>
                    <a:pt x="32262" y="32262"/>
                  </a:lnTo>
                  <a:lnTo>
                    <a:pt x="67276" y="8656"/>
                  </a:lnTo>
                  <a:lnTo>
                    <a:pt x="110152" y="0"/>
                  </a:lnTo>
                  <a:lnTo>
                    <a:pt x="2533619" y="0"/>
                  </a:lnTo>
                  <a:lnTo>
                    <a:pt x="2575772" y="8384"/>
                  </a:lnTo>
                  <a:lnTo>
                    <a:pt x="2611508" y="32262"/>
                  </a:lnTo>
                  <a:lnTo>
                    <a:pt x="2635386" y="67998"/>
                  </a:lnTo>
                  <a:lnTo>
                    <a:pt x="2643771" y="110152"/>
                  </a:lnTo>
                  <a:lnTo>
                    <a:pt x="2643771" y="550747"/>
                  </a:lnTo>
                  <a:lnTo>
                    <a:pt x="2635114" y="593623"/>
                  </a:lnTo>
                  <a:lnTo>
                    <a:pt x="2611508" y="628636"/>
                  </a:lnTo>
                  <a:lnTo>
                    <a:pt x="2576495" y="652243"/>
                  </a:lnTo>
                  <a:lnTo>
                    <a:pt x="2533619" y="660899"/>
                  </a:lnTo>
                  <a:lnTo>
                    <a:pt x="110152" y="660899"/>
                  </a:lnTo>
                  <a:lnTo>
                    <a:pt x="67276" y="652243"/>
                  </a:lnTo>
                  <a:lnTo>
                    <a:pt x="32262" y="628636"/>
                  </a:lnTo>
                  <a:lnTo>
                    <a:pt x="8656" y="593623"/>
                  </a:lnTo>
                  <a:lnTo>
                    <a:pt x="0" y="550747"/>
                  </a:lnTo>
                  <a:lnTo>
                    <a:pt x="0" y="110152"/>
                  </a:lnTo>
                  <a:close/>
                </a:path>
              </a:pathLst>
            </a:custGeom>
            <a:noFill/>
            <a:ln cap="flat" cmpd="sng" w="9525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1eb3eaff7a3_0_0"/>
            <p:cNvSpPr txBox="1"/>
            <p:nvPr/>
          </p:nvSpPr>
          <p:spPr>
            <a:xfrm>
              <a:off x="4979025" y="2162600"/>
              <a:ext cx="22776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5400">
              <a:spAutoFit/>
            </a:bodyPr>
            <a:lstStyle/>
            <a:p>
              <a:pPr indent="0" lvl="0" marL="38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ru-RU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Модуль 2:</a:t>
              </a:r>
              <a:br>
                <a:rPr b="1" i="0" lang="ru-RU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b="1" i="0" lang="ru-RU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та основи візуалізації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4" name="Google Shape;624;g1eb3eaff7a3_0_0"/>
            <p:cNvSpPr txBox="1"/>
            <p:nvPr/>
          </p:nvSpPr>
          <p:spPr>
            <a:xfrm>
              <a:off x="4961144" y="3063250"/>
              <a:ext cx="2644200" cy="11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5400">
              <a:spAutoFit/>
            </a:bodyPr>
            <a:lstStyle/>
            <a:p>
              <a:pPr indent="0" lvl="0" marL="381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1" i="0" lang="ru-RU" sz="29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 для аналізу даних, робота з даними Google Analytics 4 в BigQuery, візуалізація в Looker Studio</a:t>
              </a:r>
              <a:endParaRPr b="0" i="0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25" name="Google Shape;625;g1eb3eaff7a3_0_0"/>
          <p:cNvSpPr/>
          <p:nvPr/>
        </p:nvSpPr>
        <p:spPr>
          <a:xfrm>
            <a:off x="15463813" y="3478089"/>
            <a:ext cx="5288280" cy="4669087"/>
          </a:xfrm>
          <a:custGeom>
            <a:rect b="b" l="l" r="r" t="t"/>
            <a:pathLst>
              <a:path extrusionOk="0" h="1923414" w="2644140">
                <a:moveTo>
                  <a:pt x="2516891" y="1923000"/>
                </a:move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close/>
              </a:path>
            </a:pathLst>
          </a:custGeom>
          <a:solidFill>
            <a:srgbClr val="FC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1eb3eaff7a3_0_0"/>
          <p:cNvSpPr/>
          <p:nvPr/>
        </p:nvSpPr>
        <p:spPr>
          <a:xfrm>
            <a:off x="15463800" y="3478099"/>
            <a:ext cx="5288280" cy="4423852"/>
          </a:xfrm>
          <a:custGeom>
            <a:rect b="b" l="l" r="r" t="t"/>
            <a:pathLst>
              <a:path extrusionOk="0" h="1923414" w="2644140">
                <a:moveTo>
                  <a:pt x="0" y="126879"/>
                </a:move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1eb3eaff7a3_0_0"/>
          <p:cNvSpPr/>
          <p:nvPr/>
        </p:nvSpPr>
        <p:spPr>
          <a:xfrm>
            <a:off x="15463795" y="3478072"/>
            <a:ext cx="5288280" cy="1604662"/>
          </a:xfrm>
          <a:custGeom>
            <a:rect b="b" l="l" r="r" t="t"/>
            <a:pathLst>
              <a:path extrusionOk="0" h="661035" w="2644140">
                <a:moveTo>
                  <a:pt x="2533619" y="660900"/>
                </a:move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1eb3eaff7a3_0_0"/>
          <p:cNvSpPr/>
          <p:nvPr/>
        </p:nvSpPr>
        <p:spPr>
          <a:xfrm>
            <a:off x="15463795" y="3478072"/>
            <a:ext cx="5288280" cy="1604662"/>
          </a:xfrm>
          <a:custGeom>
            <a:rect b="b" l="l" r="r" t="t"/>
            <a:pathLst>
              <a:path extrusionOk="0" h="661035" w="2644140">
                <a:moveTo>
                  <a:pt x="0" y="110152"/>
                </a:move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close/>
              </a:path>
            </a:pathLst>
          </a:cu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eb3eaff7a3_0_0"/>
          <p:cNvSpPr txBox="1"/>
          <p:nvPr/>
        </p:nvSpPr>
        <p:spPr>
          <a:xfrm>
            <a:off x="15768600" y="3609800"/>
            <a:ext cx="4737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Модуль 3:</a:t>
            </a:r>
            <a:b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Просунута візуалізація в Tableau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g1eb3eaff7a3_0_0"/>
          <p:cNvSpPr txBox="1"/>
          <p:nvPr/>
        </p:nvSpPr>
        <p:spPr>
          <a:xfrm>
            <a:off x="15947160" y="5411086"/>
            <a:ext cx="41463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Поглиблення в інструменти візуалізації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1" name="Google Shape;631;g1eb3eaff7a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0250" y="-304800"/>
            <a:ext cx="4963750" cy="466889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eb3eaff7a3_0_0"/>
          <p:cNvSpPr txBox="1"/>
          <p:nvPr/>
        </p:nvSpPr>
        <p:spPr>
          <a:xfrm>
            <a:off x="-6460750" y="12265500"/>
            <a:ext cx="759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3" name="Google Shape;633;g1eb3eaff7a3_0_0"/>
          <p:cNvSpPr/>
          <p:nvPr/>
        </p:nvSpPr>
        <p:spPr>
          <a:xfrm>
            <a:off x="3175050" y="8227050"/>
            <a:ext cx="5638629" cy="1604662"/>
          </a:xfrm>
          <a:custGeom>
            <a:rect b="b" l="l" r="r" t="t"/>
            <a:pathLst>
              <a:path extrusionOk="0" h="661035" w="2644140">
                <a:moveTo>
                  <a:pt x="2533619" y="660900"/>
                </a:move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1eb3eaff7a3_0_0"/>
          <p:cNvSpPr txBox="1"/>
          <p:nvPr/>
        </p:nvSpPr>
        <p:spPr>
          <a:xfrm>
            <a:off x="3492733" y="8392625"/>
            <a:ext cx="47376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Модуль 4:</a:t>
            </a:r>
            <a:b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для обробки даних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1eb3eaff7a3_0_0"/>
          <p:cNvSpPr txBox="1"/>
          <p:nvPr/>
        </p:nvSpPr>
        <p:spPr>
          <a:xfrm>
            <a:off x="3620060" y="10068928"/>
            <a:ext cx="41463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Основи Python, вивчення Pandas, Matplotlib. Побудова звітів в Jupyter Notebook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g1eb3eaff7a3_0_0"/>
          <p:cNvSpPr/>
          <p:nvPr/>
        </p:nvSpPr>
        <p:spPr>
          <a:xfrm>
            <a:off x="9484438" y="8227064"/>
            <a:ext cx="5288280" cy="4669087"/>
          </a:xfrm>
          <a:custGeom>
            <a:rect b="b" l="l" r="r" t="t"/>
            <a:pathLst>
              <a:path extrusionOk="0" h="1923414" w="2644140">
                <a:moveTo>
                  <a:pt x="2516891" y="1923000"/>
                </a:move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close/>
              </a:path>
            </a:pathLst>
          </a:custGeom>
          <a:solidFill>
            <a:srgbClr val="FC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1eb3eaff7a3_0_0"/>
          <p:cNvSpPr/>
          <p:nvPr/>
        </p:nvSpPr>
        <p:spPr>
          <a:xfrm>
            <a:off x="9484425" y="8227075"/>
            <a:ext cx="5288280" cy="4423852"/>
          </a:xfrm>
          <a:custGeom>
            <a:rect b="b" l="l" r="r" t="t"/>
            <a:pathLst>
              <a:path extrusionOk="0" h="1923414" w="2644140">
                <a:moveTo>
                  <a:pt x="0" y="126879"/>
                </a:move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eb3eaff7a3_0_0"/>
          <p:cNvSpPr/>
          <p:nvPr/>
        </p:nvSpPr>
        <p:spPr>
          <a:xfrm>
            <a:off x="9484420" y="8227047"/>
            <a:ext cx="5288280" cy="1604662"/>
          </a:xfrm>
          <a:custGeom>
            <a:rect b="b" l="l" r="r" t="t"/>
            <a:pathLst>
              <a:path extrusionOk="0" h="661035" w="2644140">
                <a:moveTo>
                  <a:pt x="2533619" y="660900"/>
                </a:move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1eb3eaff7a3_0_0"/>
          <p:cNvSpPr/>
          <p:nvPr/>
        </p:nvSpPr>
        <p:spPr>
          <a:xfrm>
            <a:off x="9484420" y="8227047"/>
            <a:ext cx="5288280" cy="1604662"/>
          </a:xfrm>
          <a:custGeom>
            <a:rect b="b" l="l" r="r" t="t"/>
            <a:pathLst>
              <a:path extrusionOk="0" h="661035" w="2644140">
                <a:moveTo>
                  <a:pt x="0" y="110152"/>
                </a:move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close/>
              </a:path>
            </a:pathLst>
          </a:cu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eb3eaff7a3_0_0"/>
          <p:cNvSpPr txBox="1"/>
          <p:nvPr/>
        </p:nvSpPr>
        <p:spPr>
          <a:xfrm>
            <a:off x="9759725" y="8379458"/>
            <a:ext cx="47376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Модуль 5:</a:t>
            </a:r>
            <a:b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A/B тестування</a:t>
            </a:r>
            <a:endParaRPr b="0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g1eb3eaff7a3_0_0"/>
          <p:cNvSpPr txBox="1"/>
          <p:nvPr/>
        </p:nvSpPr>
        <p:spPr>
          <a:xfrm>
            <a:off x="9929435" y="10068936"/>
            <a:ext cx="41463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Вивчення та застосування методологій проведення тестів.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g1eb3eaff7a3_0_0"/>
          <p:cNvSpPr/>
          <p:nvPr/>
        </p:nvSpPr>
        <p:spPr>
          <a:xfrm>
            <a:off x="8920476" y="9766495"/>
            <a:ext cx="12526010" cy="1134108"/>
          </a:xfrm>
          <a:custGeom>
            <a:rect b="b" l="l" r="r" t="t"/>
            <a:pathLst>
              <a:path extrusionOk="0" h="567054" w="6263005">
                <a:moveTo>
                  <a:pt x="270306" y="283349"/>
                </a:moveTo>
                <a:lnTo>
                  <a:pt x="135153" y="0"/>
                </a:lnTo>
                <a:lnTo>
                  <a:pt x="0" y="0"/>
                </a:lnTo>
                <a:lnTo>
                  <a:pt x="0" y="566699"/>
                </a:lnTo>
                <a:lnTo>
                  <a:pt x="135153" y="566699"/>
                </a:lnTo>
                <a:lnTo>
                  <a:pt x="270306" y="283349"/>
                </a:lnTo>
                <a:close/>
              </a:path>
              <a:path extrusionOk="0" h="567054" w="6263005">
                <a:moveTo>
                  <a:pt x="3268154" y="283349"/>
                </a:moveTo>
                <a:lnTo>
                  <a:pt x="3133001" y="0"/>
                </a:lnTo>
                <a:lnTo>
                  <a:pt x="2997860" y="0"/>
                </a:lnTo>
                <a:lnTo>
                  <a:pt x="2997860" y="566699"/>
                </a:lnTo>
                <a:lnTo>
                  <a:pt x="3133001" y="566699"/>
                </a:lnTo>
                <a:lnTo>
                  <a:pt x="3268154" y="283349"/>
                </a:lnTo>
                <a:close/>
              </a:path>
              <a:path extrusionOk="0" h="567054" w="6263005">
                <a:moveTo>
                  <a:pt x="6262929" y="283349"/>
                </a:moveTo>
                <a:lnTo>
                  <a:pt x="6127775" y="0"/>
                </a:lnTo>
                <a:lnTo>
                  <a:pt x="5992634" y="0"/>
                </a:lnTo>
                <a:lnTo>
                  <a:pt x="5992634" y="566699"/>
                </a:lnTo>
                <a:lnTo>
                  <a:pt x="6127775" y="566699"/>
                </a:lnTo>
                <a:lnTo>
                  <a:pt x="6262929" y="28334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1eb3eaff7a3_0_0"/>
          <p:cNvSpPr/>
          <p:nvPr/>
        </p:nvSpPr>
        <p:spPr>
          <a:xfrm>
            <a:off x="20828000" y="8911150"/>
            <a:ext cx="1753500" cy="33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g1eb3eaff7a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70722" y="6904330"/>
            <a:ext cx="3599893" cy="353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eb3eaff7a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5975" y="6560629"/>
            <a:ext cx="4328353" cy="422299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eb3eaff7a3_0_0"/>
          <p:cNvSpPr txBox="1"/>
          <p:nvPr/>
        </p:nvSpPr>
        <p:spPr>
          <a:xfrm>
            <a:off x="15727223" y="9766511"/>
            <a:ext cx="41463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Застосування навичок та знань, які ви здобудете протягом курсу, до практичних завдань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g1eb3eaff7a3_0_0"/>
          <p:cNvSpPr/>
          <p:nvPr/>
        </p:nvSpPr>
        <p:spPr>
          <a:xfrm>
            <a:off x="15539713" y="8087574"/>
            <a:ext cx="5288280" cy="4423852"/>
          </a:xfrm>
          <a:custGeom>
            <a:rect b="b" l="l" r="r" t="t"/>
            <a:pathLst>
              <a:path extrusionOk="0" h="1923414" w="2644140">
                <a:moveTo>
                  <a:pt x="0" y="126879"/>
                </a:moveTo>
                <a:lnTo>
                  <a:pt x="9970" y="77492"/>
                </a:lnTo>
                <a:lnTo>
                  <a:pt x="37162" y="37162"/>
                </a:lnTo>
                <a:lnTo>
                  <a:pt x="77492" y="9970"/>
                </a:lnTo>
                <a:lnTo>
                  <a:pt x="126879" y="0"/>
                </a:lnTo>
                <a:lnTo>
                  <a:pt x="2516891" y="0"/>
                </a:lnTo>
                <a:lnTo>
                  <a:pt x="2565446" y="9658"/>
                </a:lnTo>
                <a:lnTo>
                  <a:pt x="2606608" y="37162"/>
                </a:lnTo>
                <a:lnTo>
                  <a:pt x="2634112" y="78324"/>
                </a:lnTo>
                <a:lnTo>
                  <a:pt x="2643770" y="126879"/>
                </a:lnTo>
                <a:lnTo>
                  <a:pt x="2643770" y="1796120"/>
                </a:lnTo>
                <a:lnTo>
                  <a:pt x="2633799" y="1845507"/>
                </a:lnTo>
                <a:lnTo>
                  <a:pt x="2606608" y="1885837"/>
                </a:lnTo>
                <a:lnTo>
                  <a:pt x="2566278" y="1913029"/>
                </a:lnTo>
                <a:lnTo>
                  <a:pt x="2516891" y="1923000"/>
                </a:lnTo>
                <a:lnTo>
                  <a:pt x="126879" y="1923000"/>
                </a:lnTo>
                <a:lnTo>
                  <a:pt x="77492" y="1913029"/>
                </a:lnTo>
                <a:lnTo>
                  <a:pt x="37162" y="1885837"/>
                </a:lnTo>
                <a:lnTo>
                  <a:pt x="9970" y="1845507"/>
                </a:lnTo>
                <a:lnTo>
                  <a:pt x="0" y="1796120"/>
                </a:lnTo>
                <a:lnTo>
                  <a:pt x="0" y="1268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eb3eaff7a3_0_0"/>
          <p:cNvSpPr/>
          <p:nvPr/>
        </p:nvSpPr>
        <p:spPr>
          <a:xfrm>
            <a:off x="15539720" y="8031897"/>
            <a:ext cx="5288280" cy="1604662"/>
          </a:xfrm>
          <a:custGeom>
            <a:rect b="b" l="l" r="r" t="t"/>
            <a:pathLst>
              <a:path extrusionOk="0" h="661035" w="2644140">
                <a:moveTo>
                  <a:pt x="0" y="110152"/>
                </a:moveTo>
                <a:lnTo>
                  <a:pt x="8656" y="67276"/>
                </a:lnTo>
                <a:lnTo>
                  <a:pt x="32262" y="32262"/>
                </a:lnTo>
                <a:lnTo>
                  <a:pt x="67276" y="8656"/>
                </a:lnTo>
                <a:lnTo>
                  <a:pt x="110152" y="0"/>
                </a:lnTo>
                <a:lnTo>
                  <a:pt x="2533619" y="0"/>
                </a:lnTo>
                <a:lnTo>
                  <a:pt x="2575772" y="8384"/>
                </a:lnTo>
                <a:lnTo>
                  <a:pt x="2611508" y="32262"/>
                </a:lnTo>
                <a:lnTo>
                  <a:pt x="2635386" y="67998"/>
                </a:lnTo>
                <a:lnTo>
                  <a:pt x="2643770" y="110152"/>
                </a:lnTo>
                <a:lnTo>
                  <a:pt x="2643770" y="550747"/>
                </a:lnTo>
                <a:lnTo>
                  <a:pt x="2635114" y="593624"/>
                </a:lnTo>
                <a:lnTo>
                  <a:pt x="2611508" y="628637"/>
                </a:lnTo>
                <a:lnTo>
                  <a:pt x="2576495" y="652243"/>
                </a:lnTo>
                <a:lnTo>
                  <a:pt x="2533619" y="660900"/>
                </a:lnTo>
                <a:lnTo>
                  <a:pt x="110152" y="660900"/>
                </a:lnTo>
                <a:lnTo>
                  <a:pt x="67276" y="652243"/>
                </a:lnTo>
                <a:lnTo>
                  <a:pt x="32262" y="628637"/>
                </a:lnTo>
                <a:lnTo>
                  <a:pt x="8656" y="593624"/>
                </a:lnTo>
                <a:lnTo>
                  <a:pt x="0" y="550747"/>
                </a:lnTo>
                <a:lnTo>
                  <a:pt x="0" y="110152"/>
                </a:lnTo>
                <a:close/>
              </a:path>
            </a:pathLst>
          </a:custGeom>
          <a:solidFill>
            <a:srgbClr val="31BECB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Final individual </a:t>
            </a:r>
            <a:endParaRPr b="1"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project</a:t>
            </a:r>
            <a:endParaRPr b="0" i="0" sz="2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highlight>
                <a:srgbClr val="31BECB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c75374e15_0_9083"/>
          <p:cNvSpPr txBox="1"/>
          <p:nvPr>
            <p:ph type="title"/>
          </p:nvPr>
        </p:nvSpPr>
        <p:spPr>
          <a:xfrm>
            <a:off x="2258725" y="944088"/>
            <a:ext cx="2135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ru-RU" sz="8000">
                <a:latin typeface="Montserrat"/>
                <a:ea typeface="Montserrat"/>
                <a:cs typeface="Montserrat"/>
                <a:sym typeface="Montserrat"/>
              </a:rPr>
              <a:t>Основні технології</a:t>
            </a:r>
            <a:endParaRPr/>
          </a:p>
        </p:txBody>
      </p:sp>
      <p:grpSp>
        <p:nvGrpSpPr>
          <p:cNvPr id="654" name="Google Shape;654;g22c75374e15_0_9083"/>
          <p:cNvGrpSpPr/>
          <p:nvPr/>
        </p:nvGrpSpPr>
        <p:grpSpPr>
          <a:xfrm>
            <a:off x="2258732" y="4747532"/>
            <a:ext cx="17844085" cy="2926827"/>
            <a:chOff x="339300" y="2923775"/>
            <a:chExt cx="9585349" cy="1572210"/>
          </a:xfrm>
        </p:grpSpPr>
        <p:pic>
          <p:nvPicPr>
            <p:cNvPr id="655" name="Google Shape;655;g22c75374e15_0_90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300" y="2923775"/>
              <a:ext cx="1952150" cy="14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g22c75374e15_0_90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2685" y="3125574"/>
              <a:ext cx="1952150" cy="116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g22c75374e15_0_90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7543" y="3162883"/>
              <a:ext cx="2743024" cy="993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g22c75374e15_0_90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86914" y="2966511"/>
              <a:ext cx="2037735" cy="1529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g22c75374e15_0_9083"/>
          <p:cNvGrpSpPr/>
          <p:nvPr/>
        </p:nvGrpSpPr>
        <p:grpSpPr>
          <a:xfrm>
            <a:off x="2258732" y="10339720"/>
            <a:ext cx="17844102" cy="2847271"/>
            <a:chOff x="339300" y="5356463"/>
            <a:chExt cx="9585358" cy="1529475"/>
          </a:xfrm>
        </p:grpSpPr>
        <p:pic>
          <p:nvPicPr>
            <p:cNvPr id="660" name="Google Shape;660;g22c75374e15_0_90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300" y="5356463"/>
              <a:ext cx="1529475" cy="152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g22c75374e15_0_90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00694" y="5572157"/>
              <a:ext cx="2923964" cy="109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g22c75374e15_0_90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91388" y="5741314"/>
              <a:ext cx="1952150" cy="759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g22c75374e15_0_908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021175" y="5479350"/>
              <a:ext cx="2282154" cy="12837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" name="Google Shape;664;g22c75374e15_0_9083"/>
          <p:cNvGrpSpPr/>
          <p:nvPr/>
        </p:nvGrpSpPr>
        <p:grpSpPr>
          <a:xfrm>
            <a:off x="2490803" y="2485405"/>
            <a:ext cx="17790823" cy="2389756"/>
            <a:chOff x="463962" y="1641699"/>
            <a:chExt cx="9556738" cy="1283711"/>
          </a:xfrm>
        </p:grpSpPr>
        <p:pic>
          <p:nvPicPr>
            <p:cNvPr id="665" name="Google Shape;665;g22c75374e15_0_908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3962" y="1756000"/>
              <a:ext cx="1854180" cy="1030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g22c75374e15_0_908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595198" y="1641699"/>
              <a:ext cx="1710287" cy="128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g22c75374e15_0_908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526239" y="1786871"/>
              <a:ext cx="2905068" cy="968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g22c75374e15_0_908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20078" y="1641702"/>
              <a:ext cx="2200622" cy="12837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" name="Google Shape;669;g22c75374e15_0_9083"/>
          <p:cNvGrpSpPr/>
          <p:nvPr/>
        </p:nvGrpSpPr>
        <p:grpSpPr>
          <a:xfrm>
            <a:off x="2258734" y="7766809"/>
            <a:ext cx="17844078" cy="2701927"/>
            <a:chOff x="339301" y="4227788"/>
            <a:chExt cx="9585345" cy="1451400"/>
          </a:xfrm>
        </p:grpSpPr>
        <p:pic>
          <p:nvPicPr>
            <p:cNvPr id="670" name="Google Shape;670;g22c75374e15_0_9083"/>
            <p:cNvPicPr preferRelativeResize="0"/>
            <p:nvPr/>
          </p:nvPicPr>
          <p:blipFill rotWithShape="1">
            <a:blip r:embed="rId15">
              <a:alphaModFix/>
            </a:blip>
            <a:srcRect b="-11183" l="-11198" r="-11183" t="-11198"/>
            <a:stretch/>
          </p:blipFill>
          <p:spPr>
            <a:xfrm>
              <a:off x="4976096" y="4369189"/>
              <a:ext cx="2893226" cy="116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g22c75374e15_0_908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070945" y="4257821"/>
              <a:ext cx="1853701" cy="1391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g22c75374e15_0_908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39301" y="4227788"/>
              <a:ext cx="2334872" cy="145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g22c75374e15_0_908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26583" y="4520964"/>
              <a:ext cx="1853701" cy="865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4" name="Google Shape;674;g22c75374e15_0_90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g22c75374e15_0_9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2c75374e15_0_9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48822" y="1501975"/>
            <a:ext cx="5656054" cy="35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2c75374e15_0_9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861" y="7668700"/>
            <a:ext cx="5423539" cy="369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2c75374e15_0_9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250" y="1780401"/>
            <a:ext cx="6678256" cy="32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2c75374e15_0_9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7224" y="502355"/>
            <a:ext cx="5656048" cy="342014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22c75374e15_0_9141"/>
          <p:cNvSpPr/>
          <p:nvPr/>
        </p:nvSpPr>
        <p:spPr>
          <a:xfrm>
            <a:off x="9668817" y="6551250"/>
            <a:ext cx="4614300" cy="4614300"/>
          </a:xfrm>
          <a:prstGeom prst="ellipse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22c75374e15_0_9141"/>
          <p:cNvSpPr txBox="1"/>
          <p:nvPr/>
        </p:nvSpPr>
        <p:spPr>
          <a:xfrm>
            <a:off x="9940917" y="8183850"/>
            <a:ext cx="40704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НАВЧАЛЬНІ ПРОЕКТИ</a:t>
            </a:r>
            <a:endParaRPr b="0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g22c75374e15_0_9141"/>
          <p:cNvSpPr/>
          <p:nvPr/>
        </p:nvSpPr>
        <p:spPr>
          <a:xfrm>
            <a:off x="3201217" y="11654150"/>
            <a:ext cx="4974300" cy="1349700"/>
          </a:xfrm>
          <a:prstGeom prst="rect">
            <a:avLst/>
          </a:prstGeom>
          <a:solidFill>
            <a:srgbClr val="31BECB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22c75374e15_0_9141"/>
          <p:cNvSpPr txBox="1"/>
          <p:nvPr/>
        </p:nvSpPr>
        <p:spPr>
          <a:xfrm>
            <a:off x="3098617" y="12069650"/>
            <a:ext cx="5179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Sheets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8100" marR="266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g22c75374e15_0_9141"/>
          <p:cNvSpPr/>
          <p:nvPr/>
        </p:nvSpPr>
        <p:spPr>
          <a:xfrm>
            <a:off x="1494201" y="5617350"/>
            <a:ext cx="4974300" cy="1349700"/>
          </a:xfrm>
          <a:prstGeom prst="rect">
            <a:avLst/>
          </a:prstGeom>
          <a:solidFill>
            <a:srgbClr val="31BECB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2c75374e15_0_9141"/>
          <p:cNvSpPr txBox="1"/>
          <p:nvPr/>
        </p:nvSpPr>
        <p:spPr>
          <a:xfrm>
            <a:off x="1910751" y="5932950"/>
            <a:ext cx="439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analytics 4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g22c75374e15_0_9141"/>
          <p:cNvSpPr/>
          <p:nvPr/>
        </p:nvSpPr>
        <p:spPr>
          <a:xfrm>
            <a:off x="15990851" y="11654125"/>
            <a:ext cx="4974300" cy="1349700"/>
          </a:xfrm>
          <a:prstGeom prst="rect">
            <a:avLst/>
          </a:prstGeom>
          <a:solidFill>
            <a:srgbClr val="31BECB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2c75374e15_0_9141"/>
          <p:cNvSpPr txBox="1"/>
          <p:nvPr/>
        </p:nvSpPr>
        <p:spPr>
          <a:xfrm>
            <a:off x="16278251" y="11786425"/>
            <a:ext cx="4399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looker studio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g22c75374e15_0_9141"/>
          <p:cNvSpPr/>
          <p:nvPr/>
        </p:nvSpPr>
        <p:spPr>
          <a:xfrm>
            <a:off x="9508251" y="4267950"/>
            <a:ext cx="4974300" cy="1349700"/>
          </a:xfrm>
          <a:prstGeom prst="rect">
            <a:avLst/>
          </a:prstGeom>
          <a:solidFill>
            <a:srgbClr val="31BECB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22c75374e15_0_9141"/>
          <p:cNvSpPr txBox="1"/>
          <p:nvPr/>
        </p:nvSpPr>
        <p:spPr>
          <a:xfrm>
            <a:off x="9795651" y="4683450"/>
            <a:ext cx="439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Amplitude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g22c75374e15_0_9141"/>
          <p:cNvSpPr/>
          <p:nvPr/>
        </p:nvSpPr>
        <p:spPr>
          <a:xfrm>
            <a:off x="17489826" y="5485050"/>
            <a:ext cx="4974300" cy="1349700"/>
          </a:xfrm>
          <a:prstGeom prst="rect">
            <a:avLst/>
          </a:prstGeom>
          <a:solidFill>
            <a:srgbClr val="31BECB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22c75374e15_0_9141"/>
          <p:cNvSpPr txBox="1"/>
          <p:nvPr/>
        </p:nvSpPr>
        <p:spPr>
          <a:xfrm>
            <a:off x="17777226" y="5900550"/>
            <a:ext cx="439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266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Power BI</a:t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g22c75374e15_0_9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49800" y="7227048"/>
            <a:ext cx="5656101" cy="4189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g22c75374e15_0_9141"/>
          <p:cNvCxnSpPr>
            <a:stCxn id="684" idx="0"/>
            <a:endCxn id="692" idx="2"/>
          </p:cNvCxnSpPr>
          <p:nvPr/>
        </p:nvCxnSpPr>
        <p:spPr>
          <a:xfrm flipH="1" rot="10800000">
            <a:off x="11975967" y="5617650"/>
            <a:ext cx="19500" cy="933600"/>
          </a:xfrm>
          <a:prstGeom prst="straightConnector1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8" name="Google Shape;698;g22c75374e15_0_9141"/>
          <p:cNvCxnSpPr>
            <a:stCxn id="684" idx="2"/>
            <a:endCxn id="681" idx="3"/>
          </p:cNvCxnSpPr>
          <p:nvPr/>
        </p:nvCxnSpPr>
        <p:spPr>
          <a:xfrm flipH="1">
            <a:off x="8302317" y="8858400"/>
            <a:ext cx="1366500" cy="659700"/>
          </a:xfrm>
          <a:prstGeom prst="straightConnector1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9" name="Google Shape;699;g22c75374e15_0_9141"/>
          <p:cNvCxnSpPr>
            <a:stCxn id="684" idx="1"/>
            <a:endCxn id="682" idx="3"/>
          </p:cNvCxnSpPr>
          <p:nvPr/>
        </p:nvCxnSpPr>
        <p:spPr>
          <a:xfrm rot="10800000">
            <a:off x="7487366" y="3400499"/>
            <a:ext cx="2857200" cy="3826500"/>
          </a:xfrm>
          <a:prstGeom prst="straightConnector1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0" name="Google Shape;700;g22c75374e15_0_9141"/>
          <p:cNvCxnSpPr>
            <a:stCxn id="684" idx="6"/>
            <a:endCxn id="696" idx="1"/>
          </p:cNvCxnSpPr>
          <p:nvPr/>
        </p:nvCxnSpPr>
        <p:spPr>
          <a:xfrm>
            <a:off x="14283117" y="8858400"/>
            <a:ext cx="1366800" cy="463500"/>
          </a:xfrm>
          <a:prstGeom prst="straightConnector1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1" name="Google Shape;701;g22c75374e15_0_9141"/>
          <p:cNvCxnSpPr>
            <a:stCxn id="684" idx="7"/>
            <a:endCxn id="680" idx="1"/>
          </p:cNvCxnSpPr>
          <p:nvPr/>
        </p:nvCxnSpPr>
        <p:spPr>
          <a:xfrm flipH="1" rot="10800000">
            <a:off x="13607368" y="3268199"/>
            <a:ext cx="3541500" cy="3958800"/>
          </a:xfrm>
          <a:prstGeom prst="straightConnector1">
            <a:avLst/>
          </a:prstGeom>
          <a:noFill/>
          <a:ln cap="flat" cmpd="sng" w="28575">
            <a:solidFill>
              <a:srgbClr val="31BECB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c75374e15_0_8594"/>
          <p:cNvSpPr/>
          <p:nvPr/>
        </p:nvSpPr>
        <p:spPr>
          <a:xfrm>
            <a:off x="2262799" y="2877490"/>
            <a:ext cx="1416000" cy="141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32BECB"/>
              </a:solidFill>
              <a:highlight>
                <a:srgbClr val="32BECB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g22c75374e15_0_8594"/>
          <p:cNvSpPr/>
          <p:nvPr/>
        </p:nvSpPr>
        <p:spPr>
          <a:xfrm>
            <a:off x="12074820" y="6704112"/>
            <a:ext cx="23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22c75374e15_0_8594"/>
          <p:cNvSpPr txBox="1"/>
          <p:nvPr>
            <p:ph type="title"/>
          </p:nvPr>
        </p:nvSpPr>
        <p:spPr>
          <a:xfrm>
            <a:off x="2258725" y="944100"/>
            <a:ext cx="210312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English</a:t>
            </a:r>
            <a:endParaRPr b="1" sz="8000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9" name="Google Shape;709;g22c75374e15_0_8594"/>
          <p:cNvSpPr txBox="1"/>
          <p:nvPr/>
        </p:nvSpPr>
        <p:spPr>
          <a:xfrm>
            <a:off x="4142200" y="2584000"/>
            <a:ext cx="18315600" cy="87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Speaking club</a:t>
            </a:r>
            <a:r>
              <a:rPr b="0" i="0" lang="ru-RU" sz="4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</a:t>
            </a: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розмовний клуб спрямований на підготовку до проходження співбесіди  англійською мовою.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заняття на місяць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година - тривалість заняття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потрапити на заняття </a:t>
            </a:r>
            <a:r>
              <a:rPr b="1" i="0" lang="ru-RU" sz="4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Speaking club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74675" lvl="0" marL="723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Пройти тестування на перевірку ваших знань та записати коротке відео про себе. Посилання на тест буде в каналі #general в Slack.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74675" lvl="0" marL="723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Наші Тічери перевірять відповіді і визначать ваш рівень знань.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74675" lvl="0" marL="723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Вас доєднають до відповідної групи в Slack і нададуть розклад занять.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74675" lvl="0" marL="723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Відвідувати кожне заняття, брати активну участь та виконувати домашні завдання.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g22c75374e15_0_8594"/>
          <p:cNvSpPr txBox="1"/>
          <p:nvPr/>
        </p:nvSpPr>
        <p:spPr>
          <a:xfrm>
            <a:off x="2412799" y="2877490"/>
            <a:ext cx="111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0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1" name="Google Shape;711;g22c75374e15_0_8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2c75374e15_0_8603"/>
          <p:cNvSpPr/>
          <p:nvPr/>
        </p:nvSpPr>
        <p:spPr>
          <a:xfrm>
            <a:off x="12074820" y="6704112"/>
            <a:ext cx="23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2c75374e15_0_8603"/>
          <p:cNvSpPr txBox="1"/>
          <p:nvPr>
            <p:ph type="title"/>
          </p:nvPr>
        </p:nvSpPr>
        <p:spPr>
          <a:xfrm>
            <a:off x="2258725" y="944100"/>
            <a:ext cx="210312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English</a:t>
            </a:r>
            <a:endParaRPr b="1" sz="8000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8" name="Google Shape;718;g22c75374e15_0_8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251" y="5508150"/>
            <a:ext cx="1429381" cy="142938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22c75374e15_0_8603"/>
          <p:cNvSpPr txBox="1"/>
          <p:nvPr/>
        </p:nvSpPr>
        <p:spPr>
          <a:xfrm>
            <a:off x="4082877" y="2789825"/>
            <a:ext cx="16702800" cy="4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English Career Bot</a:t>
            </a:r>
            <a:r>
              <a:rPr b="1" i="0" lang="ru-RU" sz="45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бот,</a:t>
            </a: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для підготовки до співбесіди англійською 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Після проходження телеграм-боту ви отримаєте приємний бонус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 знайти?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3225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LMS - Data Analyst Pre-course - English - Домашнє завдання</a:t>
            </a:r>
            <a:endParaRPr b="0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3225" lvl="0" marL="5400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Посилання на телеграм-бот: </a:t>
            </a:r>
            <a:r>
              <a:rPr b="0" i="0" lang="ru-RU" sz="3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посилання</a:t>
            </a:r>
            <a:endParaRPr b="0" i="0" sz="3500" u="none" cap="none" strike="noStrike">
              <a:solidFill>
                <a:srgbClr val="1DA5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20" name="Google Shape;720;g22c75374e15_0_86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67325" y="6614936"/>
            <a:ext cx="6373126" cy="643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g22c75374e15_0_8603"/>
          <p:cNvSpPr txBox="1"/>
          <p:nvPr/>
        </p:nvSpPr>
        <p:spPr>
          <a:xfrm>
            <a:off x="4082875" y="7793950"/>
            <a:ext cx="129540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English test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вхідне та вихідне тестування</a:t>
            </a:r>
            <a:endParaRPr b="1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 надаємо можливість оцінити свій рівень знань на початку шляху, а також подивитись наскільки ви покращили свій рівень протягом навчання на курсі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g22c75374e15_0_8603"/>
          <p:cNvSpPr/>
          <p:nvPr/>
        </p:nvSpPr>
        <p:spPr>
          <a:xfrm>
            <a:off x="2258724" y="3022665"/>
            <a:ext cx="1416000" cy="141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32BECB"/>
              </a:solidFill>
              <a:highlight>
                <a:srgbClr val="32BECB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g22c75374e15_0_8603"/>
          <p:cNvSpPr txBox="1"/>
          <p:nvPr/>
        </p:nvSpPr>
        <p:spPr>
          <a:xfrm>
            <a:off x="2408724" y="3022665"/>
            <a:ext cx="111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0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g22c75374e15_0_8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559c4ef91f_0_0"/>
          <p:cNvSpPr txBox="1"/>
          <p:nvPr>
            <p:ph type="title"/>
          </p:nvPr>
        </p:nvSpPr>
        <p:spPr>
          <a:xfrm>
            <a:off x="2235200" y="1016000"/>
            <a:ext cx="20523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English</a:t>
            </a:r>
            <a:endParaRPr b="1" sz="8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g2559c4ef91f_0_0"/>
          <p:cNvSpPr txBox="1"/>
          <p:nvPr/>
        </p:nvSpPr>
        <p:spPr>
          <a:xfrm>
            <a:off x="3906325" y="3022676"/>
            <a:ext cx="193983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ru-RU" sz="4300" u="none" cap="none" strike="noStrike">
                <a:solidFill>
                  <a:srgbClr val="32BEC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Інтенсив </a:t>
            </a:r>
            <a:r>
              <a:rPr b="1" i="0" lang="ru-RU" sz="43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з англійської</a:t>
            </a:r>
            <a:endParaRPr b="1" i="0" sz="43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ru-RU" sz="4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рівнів elementary та pre-intermediate </a:t>
            </a:r>
            <a:endParaRPr b="1" i="0" sz="43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Прокачайте свою граматику</a:t>
            </a:r>
            <a:endParaRPr b="0" i="0" sz="3500" u="none" cap="none" strike="noStrike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0850" lvl="0" marL="469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Позбавтесь страху розмовляти англійською </a:t>
            </a:r>
            <a:endParaRPr b="0" i="0" sz="3500" u="none" cap="none" strike="noStrike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0850" lvl="0" marL="469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Навчіться коректно використовувати часи</a:t>
            </a:r>
            <a:endParaRPr b="0" i="0" sz="43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1" name="Google Shape;731;g2559c4ef91f_0_0"/>
          <p:cNvSpPr txBox="1"/>
          <p:nvPr/>
        </p:nvSpPr>
        <p:spPr>
          <a:xfrm>
            <a:off x="2032000" y="7323050"/>
            <a:ext cx="15519300" cy="4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ru-RU" sz="4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Детальна інформація:</a:t>
            </a:r>
            <a:endParaRPr b="1" i="0" sz="4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Всього 20 занять </a:t>
            </a: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ru-RU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</a:t>
            </a: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тижнів)</a:t>
            </a:r>
            <a:endParaRPr b="0" i="0" sz="3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Заняття проходять </a:t>
            </a:r>
            <a:r>
              <a:rPr lang="ru-RU" sz="3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один раз</a:t>
            </a: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 тиждень</a:t>
            </a:r>
            <a:endParaRPr b="0" i="0" sz="3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Тривалість одного заняття 1.5 години</a:t>
            </a:r>
            <a:endParaRPr b="0" i="0" sz="3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085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●"/>
            </a:pPr>
            <a:r>
              <a:rPr b="0" i="0" lang="ru-RU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 детальною інформацією звертайтеся в особисті повідомлення до свого клієнт-менеджера </a:t>
            </a:r>
            <a:endParaRPr b="0" i="0" sz="4300" u="none" cap="none" strike="noStrike">
              <a:solidFill>
                <a:srgbClr val="D062D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2" name="Google Shape;732;g2559c4ef91f_0_0"/>
          <p:cNvSpPr txBox="1"/>
          <p:nvPr/>
        </p:nvSpPr>
        <p:spPr>
          <a:xfrm>
            <a:off x="8906158" y="12849042"/>
            <a:ext cx="49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Відеоогляд</a:t>
            </a:r>
            <a:r>
              <a:rPr b="0" i="0" lang="ru-RU" sz="2400" u="none" cap="none" strike="noStrike">
                <a:solidFill>
                  <a:srgbClr val="D062D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2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ПОСИЛАННЯ</a:t>
            </a:r>
            <a:endParaRPr b="0" i="0" sz="2400" u="none" cap="none" strike="noStrike">
              <a:solidFill>
                <a:srgbClr val="32BEC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3" name="Google Shape;733;g2559c4ef91f_0_0"/>
          <p:cNvSpPr txBox="1"/>
          <p:nvPr/>
        </p:nvSpPr>
        <p:spPr>
          <a:xfrm>
            <a:off x="13881360" y="12849042"/>
            <a:ext cx="532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Презентація</a:t>
            </a:r>
            <a:r>
              <a:rPr b="0" i="0" lang="ru-RU" sz="2400" u="none" cap="none" strike="noStrike">
                <a:solidFill>
                  <a:srgbClr val="D062D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ru-RU" sz="2400" u="sng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ПОСИЛАННЯ</a:t>
            </a:r>
            <a:endParaRPr b="0" i="0" sz="24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4" name="Google Shape;734;g2559c4ef91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10864" y="6668067"/>
            <a:ext cx="7708140" cy="701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2559c4ef91f_0_0"/>
          <p:cNvSpPr/>
          <p:nvPr/>
        </p:nvSpPr>
        <p:spPr>
          <a:xfrm>
            <a:off x="2258724" y="3022665"/>
            <a:ext cx="1416000" cy="1416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32BECB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32BECB"/>
              </a:solidFill>
              <a:highlight>
                <a:srgbClr val="32BECB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g2559c4ef91f_0_0"/>
          <p:cNvSpPr txBox="1"/>
          <p:nvPr/>
        </p:nvSpPr>
        <p:spPr>
          <a:xfrm>
            <a:off x="2408724" y="3022665"/>
            <a:ext cx="111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0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c75374e15_0_8184"/>
          <p:cNvSpPr txBox="1"/>
          <p:nvPr>
            <p:ph type="title"/>
          </p:nvPr>
        </p:nvSpPr>
        <p:spPr>
          <a:xfrm>
            <a:off x="2258726" y="944100"/>
            <a:ext cx="13832100" cy="28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ru-RU" sz="84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Домовляємося про правила на занятті </a:t>
            </a:r>
            <a:endParaRPr b="1" sz="8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22c75374e15_0_8184"/>
          <p:cNvSpPr txBox="1"/>
          <p:nvPr/>
        </p:nvSpPr>
        <p:spPr>
          <a:xfrm>
            <a:off x="2253586" y="3775325"/>
            <a:ext cx="20639100" cy="7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-863600" lvl="0" marL="1219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Бути активними!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Не флудити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Поважати один одного у чатах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Задавати питання викладачу після кожної частини лекції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Працювати, як команда! Якщо ти знаєш відповідь на питання в чаті, то сміливо відповідай на нього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E020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5" name="Google Shape;195;g22c75374e15_0_8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2c75374e15_0_8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99348" y="944108"/>
            <a:ext cx="3817322" cy="388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2c75374e15_0_8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63541" y="5533721"/>
            <a:ext cx="2305190" cy="226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2c75374e15_0_8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90831" y="3026068"/>
            <a:ext cx="2855304" cy="28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2c75374e15_0_8628"/>
          <p:cNvSpPr/>
          <p:nvPr/>
        </p:nvSpPr>
        <p:spPr>
          <a:xfrm>
            <a:off x="21033872" y="308248"/>
            <a:ext cx="320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Open Sans Light"/>
              <a:buNone/>
            </a:pPr>
            <a:r>
              <a:t/>
            </a:r>
            <a:endParaRPr b="0" i="0" sz="1900" u="none" cap="none" strike="noStrike">
              <a:solidFill>
                <a:srgbClr val="53585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2" name="Google Shape;742;g22c75374e15_0_8628"/>
          <p:cNvSpPr/>
          <p:nvPr/>
        </p:nvSpPr>
        <p:spPr>
          <a:xfrm>
            <a:off x="12074820" y="6704112"/>
            <a:ext cx="23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22c75374e15_0_8628"/>
          <p:cNvSpPr txBox="1"/>
          <p:nvPr>
            <p:ph type="title"/>
          </p:nvPr>
        </p:nvSpPr>
        <p:spPr>
          <a:xfrm>
            <a:off x="2258725" y="931976"/>
            <a:ext cx="210312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Career Skills</a:t>
            </a:r>
            <a:endParaRPr b="1" sz="8000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4" name="Google Shape;744;g22c75374e15_0_8628"/>
          <p:cNvSpPr/>
          <p:nvPr/>
        </p:nvSpPr>
        <p:spPr>
          <a:xfrm>
            <a:off x="2258725" y="2866349"/>
            <a:ext cx="218304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88974" lvl="0" marL="89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Вебінар з карʼєрним сервісом по оформленню</a:t>
            </a:r>
            <a:r>
              <a:rPr b="0" i="0" lang="ru-RU" sz="3500" u="none" cap="none" strike="noStrike">
                <a:solidFill>
                  <a:srgbClr val="2B2B2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резюме та працевлаштуванню </a:t>
            </a:r>
            <a:endParaRPr b="1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88974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➔"/>
            </a:pP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Допомога в оформленні резюме.</a:t>
            </a:r>
            <a:r>
              <a:rPr b="0" i="0" lang="ru-RU" sz="3500" u="none" cap="none" strike="noStrike">
                <a:solidFill>
                  <a:srgbClr val="2B2B2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Перевірка та зворотній звʼязок вашого CV</a:t>
            </a:r>
            <a:endParaRPr b="0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88974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Групова карʼєрна консультація по </a:t>
            </a: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проходженню HR інтервʼю </a:t>
            </a:r>
            <a:endParaRPr b="1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688974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3500"/>
              <a:buFont typeface="Montserrat Medium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Список</a:t>
            </a: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 ресурсів</a:t>
            </a:r>
            <a:r>
              <a:rPr b="0" i="0" lang="ru-RU" sz="3500" u="none" cap="none" strike="noStrike">
                <a:solidFill>
                  <a:srgbClr val="2B2B2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для пошуку роботи</a:t>
            </a:r>
            <a:endParaRPr b="0" i="0" sz="3500" u="none" cap="none" strike="noStrike">
              <a:solidFill>
                <a:srgbClr val="2B2B2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688974" lvl="0" marL="899999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3500"/>
              <a:buFont typeface="Montserrat Medium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Чек-лист по створенню профілю в </a:t>
            </a: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LinkedIn</a:t>
            </a:r>
            <a:endParaRPr b="1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g22c75374e15_0_8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2c75374e15_0_86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8875" y="5235874"/>
            <a:ext cx="9375125" cy="859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2c75374e15_0_8658"/>
          <p:cNvSpPr/>
          <p:nvPr/>
        </p:nvSpPr>
        <p:spPr>
          <a:xfrm>
            <a:off x="21033872" y="308248"/>
            <a:ext cx="320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Open Sans Light"/>
              <a:buNone/>
            </a:pPr>
            <a:r>
              <a:t/>
            </a:r>
            <a:endParaRPr b="0" i="0" sz="1900" u="none" cap="none" strike="noStrike">
              <a:solidFill>
                <a:srgbClr val="53585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2" name="Google Shape;752;g22c75374e15_0_8658"/>
          <p:cNvSpPr/>
          <p:nvPr/>
        </p:nvSpPr>
        <p:spPr>
          <a:xfrm>
            <a:off x="11616420" y="8028379"/>
            <a:ext cx="2343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2c75374e15_0_8658"/>
          <p:cNvSpPr txBox="1"/>
          <p:nvPr>
            <p:ph type="title"/>
          </p:nvPr>
        </p:nvSpPr>
        <p:spPr>
          <a:xfrm>
            <a:off x="2292800" y="944100"/>
            <a:ext cx="210312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 b="1" sz="8000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4" name="Google Shape;754;g22c75374e15_0_8658"/>
          <p:cNvSpPr/>
          <p:nvPr/>
        </p:nvSpPr>
        <p:spPr>
          <a:xfrm>
            <a:off x="2292800" y="3979800"/>
            <a:ext cx="17180400" cy="7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2B2B2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84199" lvl="0" marL="899999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Після занять з викладачем у вас будуть короткі оцінки - нам важливо знати зворотній звʼязок по проведенню занять</a:t>
            </a:r>
            <a:endParaRPr b="0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84199" lvl="0" marL="899999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В середині курсу в LMS зʼявиться обовʼязкове опитування - Рефлексія. Складатиметься з 13 питань по оцінці основних показників</a:t>
            </a:r>
            <a:endParaRPr b="0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84199" lvl="0" marL="899999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1BECB"/>
              </a:buClr>
              <a:buSzPts val="3500"/>
              <a:buFont typeface="Montserrat"/>
              <a:buChar char="➔"/>
            </a:pPr>
            <a:r>
              <a:rPr b="0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Опитування ОБОВʼЯЗКОВО проходити, адже це є складова курсу. Після проходження опитування відкривається наступний урок, та буде наданий особистий фідбек.</a:t>
            </a:r>
            <a:endParaRPr b="0" i="0" sz="3500" u="none" cap="none" strike="noStrike">
              <a:solidFill>
                <a:srgbClr val="2B2B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g22c75374e15_0_8658"/>
          <p:cNvSpPr txBox="1"/>
          <p:nvPr/>
        </p:nvSpPr>
        <p:spPr>
          <a:xfrm>
            <a:off x="2258725" y="2665375"/>
            <a:ext cx="125703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500" u="none" cap="none" strike="noStrike">
                <a:solidFill>
                  <a:srgbClr val="2B2B2B"/>
                </a:solidFill>
                <a:latin typeface="Montserrat"/>
                <a:ea typeface="Montserrat"/>
                <a:cs typeface="Montserrat"/>
                <a:sym typeface="Montserrat"/>
              </a:rPr>
              <a:t>Нам важлива ТВОЯ думка, і саме твій конструктивний фідбек, впливає на навчання!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2c75374e15_0_8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2c75374e15_0_8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81622" y="7849100"/>
            <a:ext cx="6902381" cy="57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2c75374e15_0_8668"/>
          <p:cNvSpPr/>
          <p:nvPr/>
        </p:nvSpPr>
        <p:spPr>
          <a:xfrm>
            <a:off x="2427116" y="2831783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2c75374e15_0_8668"/>
          <p:cNvSpPr/>
          <p:nvPr/>
        </p:nvSpPr>
        <p:spPr>
          <a:xfrm>
            <a:off x="4528216" y="6152150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2c75374e15_0_8668"/>
          <p:cNvSpPr/>
          <p:nvPr/>
        </p:nvSpPr>
        <p:spPr>
          <a:xfrm>
            <a:off x="4544316" y="4496950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22c75374e15_0_8668"/>
          <p:cNvSpPr/>
          <p:nvPr/>
        </p:nvSpPr>
        <p:spPr>
          <a:xfrm>
            <a:off x="2422583" y="4477683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22c75374e15_0_8668"/>
          <p:cNvSpPr/>
          <p:nvPr/>
        </p:nvSpPr>
        <p:spPr>
          <a:xfrm>
            <a:off x="4463383" y="7775283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22c75374e15_0_8668"/>
          <p:cNvSpPr/>
          <p:nvPr/>
        </p:nvSpPr>
        <p:spPr>
          <a:xfrm>
            <a:off x="2427150" y="6123517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2c75374e15_0_8668"/>
          <p:cNvSpPr/>
          <p:nvPr/>
        </p:nvSpPr>
        <p:spPr>
          <a:xfrm>
            <a:off x="2427116" y="7750117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2c75374e15_0_8668"/>
          <p:cNvSpPr/>
          <p:nvPr/>
        </p:nvSpPr>
        <p:spPr>
          <a:xfrm>
            <a:off x="2385583" y="9348150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2c75374e15_0_8668"/>
          <p:cNvSpPr/>
          <p:nvPr/>
        </p:nvSpPr>
        <p:spPr>
          <a:xfrm>
            <a:off x="2427116" y="10974483"/>
            <a:ext cx="14616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2c75374e15_0_8668"/>
          <p:cNvSpPr/>
          <p:nvPr/>
        </p:nvSpPr>
        <p:spPr>
          <a:xfrm>
            <a:off x="4463383" y="9347750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2c75374e15_0_8668"/>
          <p:cNvSpPr/>
          <p:nvPr/>
        </p:nvSpPr>
        <p:spPr>
          <a:xfrm>
            <a:off x="4463383" y="10974483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2c75374e15_0_8668"/>
          <p:cNvSpPr/>
          <p:nvPr/>
        </p:nvSpPr>
        <p:spPr>
          <a:xfrm>
            <a:off x="4548850" y="2822217"/>
            <a:ext cx="14974500" cy="1371900"/>
          </a:xfrm>
          <a:prstGeom prst="roundRect">
            <a:avLst>
              <a:gd fmla="val 16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2c75374e15_0_8668"/>
          <p:cNvSpPr txBox="1"/>
          <p:nvPr>
            <p:ph type="title"/>
          </p:nvPr>
        </p:nvSpPr>
        <p:spPr>
          <a:xfrm>
            <a:off x="2280350" y="944100"/>
            <a:ext cx="169257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72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1 тиждень навчання</a:t>
            </a:r>
            <a:endParaRPr b="1" sz="7200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g22c75374e15_0_8668"/>
          <p:cNvSpPr/>
          <p:nvPr/>
        </p:nvSpPr>
        <p:spPr>
          <a:xfrm>
            <a:off x="2590286" y="3112614"/>
            <a:ext cx="1135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ПН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6" name="Google Shape;776;g22c75374e15_0_8668"/>
          <p:cNvSpPr/>
          <p:nvPr/>
        </p:nvSpPr>
        <p:spPr>
          <a:xfrm>
            <a:off x="4856983" y="2962617"/>
            <a:ext cx="130455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Читаємо конспект та готуємось до заняття 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g22c75374e15_0_8668"/>
          <p:cNvSpPr/>
          <p:nvPr/>
        </p:nvSpPr>
        <p:spPr>
          <a:xfrm>
            <a:off x="2585752" y="4688789"/>
            <a:ext cx="1135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ВТ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8" name="Google Shape;778;g22c75374e15_0_8668"/>
          <p:cNvSpPr/>
          <p:nvPr/>
        </p:nvSpPr>
        <p:spPr>
          <a:xfrm>
            <a:off x="4852474" y="4585455"/>
            <a:ext cx="141873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Відвідуємо живий вебінар з викладачем: готуємо запитання, уточнюємо відповіді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9" name="Google Shape;779;g22c75374e15_0_8668"/>
          <p:cNvSpPr/>
          <p:nvPr/>
        </p:nvSpPr>
        <p:spPr>
          <a:xfrm>
            <a:off x="2543452" y="6432922"/>
            <a:ext cx="1135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СР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0" name="Google Shape;780;g22c75374e15_0_8668"/>
          <p:cNvSpPr/>
          <p:nvPr/>
        </p:nvSpPr>
        <p:spPr>
          <a:xfrm>
            <a:off x="4902042" y="6311067"/>
            <a:ext cx="14632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Читаємо конспект та починаємо виконувати домашнє завдання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g22c75374e15_0_8668"/>
          <p:cNvSpPr/>
          <p:nvPr/>
        </p:nvSpPr>
        <p:spPr>
          <a:xfrm>
            <a:off x="2321908" y="8002583"/>
            <a:ext cx="16719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2" name="Google Shape;782;g22c75374e15_0_8668"/>
          <p:cNvSpPr/>
          <p:nvPr/>
        </p:nvSpPr>
        <p:spPr>
          <a:xfrm>
            <a:off x="4857007" y="7775301"/>
            <a:ext cx="141873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Відвідуємо живий вебінар з викладачем: готуємо запитання, уточнюємо відповіді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g22c75374e15_0_8668"/>
          <p:cNvSpPr/>
          <p:nvPr/>
        </p:nvSpPr>
        <p:spPr>
          <a:xfrm>
            <a:off x="2280358" y="9572342"/>
            <a:ext cx="16719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ПТ-СБ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4" name="Google Shape;784;g22c75374e15_0_8668"/>
          <p:cNvSpPr/>
          <p:nvPr/>
        </p:nvSpPr>
        <p:spPr>
          <a:xfrm>
            <a:off x="4922674" y="9571934"/>
            <a:ext cx="141873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Доробляємо домашнє завдання, виправляємо помилки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g22c75374e15_0_8668"/>
          <p:cNvSpPr/>
          <p:nvPr/>
        </p:nvSpPr>
        <p:spPr>
          <a:xfrm>
            <a:off x="2258725" y="11142008"/>
            <a:ext cx="17985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ru-RU" sz="2700">
                <a:solidFill>
                  <a:srgbClr val="01010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НД</a:t>
            </a:r>
            <a:endParaRPr b="1" i="0" sz="2700" u="none" cap="none" strike="noStrike">
              <a:solidFill>
                <a:srgbClr val="01010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6" name="Google Shape;786;g22c75374e15_0_8668"/>
          <p:cNvSpPr/>
          <p:nvPr/>
        </p:nvSpPr>
        <p:spPr>
          <a:xfrm>
            <a:off x="4857007" y="11169875"/>
            <a:ext cx="141873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Відпочиваємо</a:t>
            </a:r>
            <a:endParaRPr b="0" i="0" sz="3200" u="none" cap="none" strike="noStrike">
              <a:solidFill>
                <a:srgbClr val="0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7" name="Google Shape;787;g22c75374e15_0_8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FF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22c75374e15_0_8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399999">
            <a:off x="18610937" y="-6470261"/>
            <a:ext cx="8448350" cy="21388872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22c75374e15_0_8697"/>
          <p:cNvSpPr txBox="1"/>
          <p:nvPr/>
        </p:nvSpPr>
        <p:spPr>
          <a:xfrm>
            <a:off x="2258713" y="3350725"/>
            <a:ext cx="137625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803275" lvl="0" marL="108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5300"/>
              <a:buFont typeface="Montserrat"/>
              <a:buChar char="➔"/>
            </a:pPr>
            <a:r>
              <a:rPr b="0" i="0" lang="ru-RU" sz="5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Здавати домашні роботи</a:t>
            </a:r>
            <a:endParaRPr b="0" i="0" sz="5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803275" lvl="0" marL="10800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5300"/>
              <a:buFont typeface="Montserrat"/>
              <a:buChar char="➔"/>
            </a:pPr>
            <a:r>
              <a:rPr b="0" i="0" lang="ru-RU" sz="5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Здати дипломну роботу </a:t>
            </a:r>
            <a:endParaRPr b="0" i="0" sz="5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g22c75374e15_0_8697"/>
          <p:cNvSpPr txBox="1"/>
          <p:nvPr/>
        </p:nvSpPr>
        <p:spPr>
          <a:xfrm>
            <a:off x="2258725" y="944100"/>
            <a:ext cx="100023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Arial"/>
              <a:buNone/>
            </a:pPr>
            <a:r>
              <a:rPr b="1" i="0" lang="ru-RU" sz="9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Шлях до успіху</a:t>
            </a:r>
            <a:endParaRPr b="1" i="0" sz="9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g22c75374e15_0_8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2c75374e15_0_86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20500" y="683850"/>
            <a:ext cx="8691501" cy="123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g28898e4fb1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9529" y="4914875"/>
            <a:ext cx="9665593" cy="819683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28898e4fb10_0_7"/>
          <p:cNvSpPr txBox="1"/>
          <p:nvPr/>
        </p:nvSpPr>
        <p:spPr>
          <a:xfrm>
            <a:off x="5293400" y="3598500"/>
            <a:ext cx="150198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9700">
                <a:solidFill>
                  <a:schemeClr val="dk1"/>
                </a:solidFill>
              </a:rPr>
              <a:t>ПАУЗА 5 ХВИЛИН !</a:t>
            </a:r>
            <a:endParaRPr b="1" sz="9700">
              <a:solidFill>
                <a:schemeClr val="dk1"/>
              </a:solidFill>
            </a:endParaRPr>
          </a:p>
        </p:txBody>
      </p:sp>
      <p:pic>
        <p:nvPicPr>
          <p:cNvPr id="803" name="Google Shape;803;g28898e4fb10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445650" y="-2936175"/>
            <a:ext cx="6938550" cy="177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g255da6e66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24384000" cy="124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255da6e6632_0_0"/>
          <p:cNvSpPr txBox="1"/>
          <p:nvPr/>
        </p:nvSpPr>
        <p:spPr>
          <a:xfrm>
            <a:off x="17328925" y="7798800"/>
            <a:ext cx="30342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g22c75374e15_0_8710"/>
          <p:cNvGrpSpPr/>
          <p:nvPr/>
        </p:nvGrpSpPr>
        <p:grpSpPr>
          <a:xfrm>
            <a:off x="3481067" y="4227000"/>
            <a:ext cx="19323366" cy="5992700"/>
            <a:chOff x="4512292" y="4227000"/>
            <a:chExt cx="19323366" cy="5992700"/>
          </a:xfrm>
        </p:grpSpPr>
        <p:sp>
          <p:nvSpPr>
            <p:cNvPr id="816" name="Google Shape;816;g22c75374e15_0_8710"/>
            <p:cNvSpPr txBox="1"/>
            <p:nvPr/>
          </p:nvSpPr>
          <p:spPr>
            <a:xfrm>
              <a:off x="4512292" y="4227000"/>
              <a:ext cx="18540300" cy="45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ru-RU" sz="64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Для того, щоб влитися у </a:t>
              </a:r>
              <a:r>
                <a:rPr b="1" i="0" lang="ru-RU" sz="64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Scrum-команду,</a:t>
              </a:r>
              <a:endParaRPr b="1" i="0" sz="64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ru-RU" sz="6400" u="none" cap="none" strike="noStrik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потрібно спочатку навчитися розставляти пріоритети у своєму житті</a:t>
              </a:r>
              <a:endParaRPr b="1" i="0" sz="6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300"/>
                <a:buFont typeface="Arial"/>
                <a:buNone/>
              </a:pPr>
              <a:r>
                <a:t/>
              </a:r>
              <a:endParaRPr b="0" i="0" sz="6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7" name="Google Shape;817;g22c75374e15_0_8710"/>
            <p:cNvSpPr txBox="1"/>
            <p:nvPr/>
          </p:nvSpPr>
          <p:spPr>
            <a:xfrm>
              <a:off x="22684258" y="6633500"/>
              <a:ext cx="1151400" cy="3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100"/>
                <a:buFont typeface="Arial"/>
                <a:buNone/>
              </a:pPr>
              <a:r>
                <a:rPr b="1" i="0" lang="ru-RU" sz="22100" u="none" cap="none" strike="noStrike">
                  <a:solidFill>
                    <a:srgbClr val="32BECB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”</a:t>
              </a:r>
              <a:endParaRPr b="1" i="0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818" name="Google Shape;818;g22c75374e15_0_8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684370">
            <a:off x="20167203" y="7908067"/>
            <a:ext cx="4668766" cy="699100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22c75374e15_0_8710"/>
          <p:cNvSpPr txBox="1"/>
          <p:nvPr/>
        </p:nvSpPr>
        <p:spPr>
          <a:xfrm>
            <a:off x="2439808" y="2853675"/>
            <a:ext cx="11514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21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0" name="Google Shape;820;g22c75374e15_0_87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" name="Google Shape;825;g22c75374e15_0_8719"/>
          <p:cNvGraphicFramePr/>
          <p:nvPr/>
        </p:nvGraphicFramePr>
        <p:xfrm>
          <a:off x="2985129" y="343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{C2526B53-7446-4775-A0C3-89EEB0D95F8E}</a:tableStyleId>
              </a:tblPr>
              <a:tblGrid>
                <a:gridCol w="8511275"/>
                <a:gridCol w="1901725"/>
                <a:gridCol w="8463200"/>
              </a:tblGrid>
              <a:tr h="1532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Люди та взаємодія</a:t>
                      </a:r>
                      <a:endParaRPr b="1" sz="4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100"/>
                        <a:buFont typeface="Arial"/>
                        <a:buNone/>
                      </a:pPr>
                      <a:r>
                        <a:rPr lang="ru-RU" sz="10100" u="none" cap="none" strike="noStrike">
                          <a:solidFill>
                            <a:srgbClr val="32BECB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rgbClr val="32BECB"/>
                        </a:solidFill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Процесів та інструментів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</a:tr>
              <a:tr h="1532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Співпраця із замовником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100"/>
                        <a:buFont typeface="Arial"/>
                        <a:buNone/>
                      </a:pPr>
                      <a:r>
                        <a:rPr lang="ru-RU" sz="10100" u="none" cap="none" strike="noStrike">
                          <a:solidFill>
                            <a:srgbClr val="32BECB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rgbClr val="32BECB"/>
                        </a:solidFill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Контрактних зобов'язань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</a:tr>
              <a:tr h="1532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Продукт, що працює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100"/>
                        <a:buFont typeface="Arial"/>
                        <a:buNone/>
                      </a:pPr>
                      <a:r>
                        <a:rPr lang="ru-RU" sz="10100" u="none" cap="none" strike="noStrike">
                          <a:solidFill>
                            <a:srgbClr val="32BECB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rgbClr val="32BECB"/>
                        </a:solidFill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Вичерпної документації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</a:tr>
              <a:tr h="15321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Реагування на зміни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100"/>
                        <a:buFont typeface="Arial"/>
                        <a:buNone/>
                      </a:pPr>
                      <a:r>
                        <a:rPr lang="ru-RU" sz="10100" u="none" cap="none" strike="noStrike">
                          <a:solidFill>
                            <a:srgbClr val="32BECB"/>
                          </a:solidFill>
                        </a:rPr>
                        <a:t>&gt;</a:t>
                      </a:r>
                      <a:endParaRPr sz="100" u="none" cap="none" strike="noStrike">
                        <a:solidFill>
                          <a:srgbClr val="32BECB"/>
                        </a:solidFill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ru-RU" sz="40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Дотримання плану</a:t>
                      </a:r>
                      <a:endParaRPr b="1" sz="2900" u="none" cap="none" strike="noStrik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42000" marB="342000" marR="342000" marL="414000" anchor="ctr">
                    <a:lnL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2BEC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FFF"/>
                    </a:solidFill>
                  </a:tcPr>
                </a:tc>
              </a:tr>
            </a:tbl>
          </a:graphicData>
        </a:graphic>
      </p:graphicFrame>
      <p:cxnSp>
        <p:nvCxnSpPr>
          <p:cNvPr id="826" name="Google Shape;826;g22c75374e15_0_8719"/>
          <p:cNvCxnSpPr/>
          <p:nvPr/>
        </p:nvCxnSpPr>
        <p:spPr>
          <a:xfrm>
            <a:off x="630734" y="6937514"/>
            <a:ext cx="40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7" name="Google Shape;827;g22c75374e15_0_8719"/>
          <p:cNvSpPr txBox="1"/>
          <p:nvPr>
            <p:ph type="title"/>
          </p:nvPr>
        </p:nvSpPr>
        <p:spPr>
          <a:xfrm>
            <a:off x="2258732" y="1026000"/>
            <a:ext cx="109368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91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Agile Manifesto</a:t>
            </a:r>
            <a:endParaRPr b="1" sz="91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8" name="Google Shape;828;g22c75374e15_0_8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2c75374e15_0_8732"/>
          <p:cNvSpPr txBox="1"/>
          <p:nvPr>
            <p:ph type="title"/>
          </p:nvPr>
        </p:nvSpPr>
        <p:spPr>
          <a:xfrm>
            <a:off x="3130675" y="3698713"/>
            <a:ext cx="192303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6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нашого життя не залежить</a:t>
            </a:r>
            <a:endParaRPr b="1" sz="6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6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від середньої оцінки атестату, кольору диплому або рівня IQ</a:t>
            </a:r>
            <a:endParaRPr b="1" sz="6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g22c75374e15_0_8732"/>
          <p:cNvSpPr/>
          <p:nvPr/>
        </p:nvSpPr>
        <p:spPr>
          <a:xfrm>
            <a:off x="18059859" y="7046716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5" name="Google Shape;835;g22c75374e15_0_8732"/>
          <p:cNvSpPr txBox="1"/>
          <p:nvPr/>
        </p:nvSpPr>
        <p:spPr>
          <a:xfrm>
            <a:off x="10178457" y="8538271"/>
            <a:ext cx="5134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Д. МакКлелланд</a:t>
            </a:r>
            <a:endParaRPr b="0" i="0" sz="3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6" name="Google Shape;836;g22c75374e15_0_8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2c75374e15_0_8732"/>
          <p:cNvSpPr/>
          <p:nvPr/>
        </p:nvSpPr>
        <p:spPr>
          <a:xfrm>
            <a:off x="2023034" y="2729991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8" name="Google Shape;838;g22c75374e15_0_87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099996">
            <a:off x="19679854" y="-2280280"/>
            <a:ext cx="4668765" cy="699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2c75374e15_0_8740"/>
          <p:cNvSpPr txBox="1"/>
          <p:nvPr/>
        </p:nvSpPr>
        <p:spPr>
          <a:xfrm>
            <a:off x="4958900" y="5033823"/>
            <a:ext cx="162960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5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залежить від нашої поведінки,</a:t>
            </a:r>
            <a:endParaRPr b="1" i="0" sz="5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5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навичок та знань</a:t>
            </a:r>
            <a:endParaRPr b="1" i="0" sz="5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5" name="Google Shape;845;g22c75374e15_0_8740"/>
          <p:cNvSpPr/>
          <p:nvPr/>
        </p:nvSpPr>
        <p:spPr>
          <a:xfrm>
            <a:off x="16566634" y="5990728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6" name="Google Shape;846;g22c75374e15_0_8740"/>
          <p:cNvSpPr/>
          <p:nvPr/>
        </p:nvSpPr>
        <p:spPr>
          <a:xfrm>
            <a:off x="3129109" y="3785953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4000" u="none" cap="none" strike="noStrike">
              <a:solidFill>
                <a:srgbClr val="32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7" name="Google Shape;847;g22c75374e15_0_8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2c75374e15_0_87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928155">
            <a:off x="-557883" y="6013195"/>
            <a:ext cx="4668765" cy="699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c75374e15_0_8191"/>
          <p:cNvSpPr txBox="1"/>
          <p:nvPr>
            <p:ph type="title"/>
          </p:nvPr>
        </p:nvSpPr>
        <p:spPr>
          <a:xfrm>
            <a:off x="2253564" y="944100"/>
            <a:ext cx="123960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ru-RU" sz="84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Важливо!</a:t>
            </a:r>
            <a:endParaRPr b="1" sz="8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22c75374e15_0_8191"/>
          <p:cNvSpPr txBox="1"/>
          <p:nvPr/>
        </p:nvSpPr>
        <p:spPr>
          <a:xfrm>
            <a:off x="2258725" y="3120100"/>
            <a:ext cx="14822700" cy="6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-863600" lvl="0" marL="1219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Налаштувати чат zoom, вибрати категорію «всі» в чаті, щоб ваші повідомлення бачили всі колеги по курсу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Якщо повітряна тривога, йдемо в укриття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86360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rgbClr val="0E020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Запис заняття та презентація обов’язково будуть в доступі в Slack та LMS після заняття</a:t>
            </a:r>
            <a:endParaRPr b="0" i="0" sz="40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219200" marR="0" rtl="0" algn="l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E02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g22c75374e15_0_8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2c75374e15_0_8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14678274" y="3906050"/>
            <a:ext cx="6540500" cy="167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2c75374e15_0_8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50209" y="3239600"/>
            <a:ext cx="5513132" cy="8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2c75374e15_0_8759"/>
          <p:cNvSpPr txBox="1"/>
          <p:nvPr>
            <p:ph type="title"/>
          </p:nvPr>
        </p:nvSpPr>
        <p:spPr>
          <a:xfrm>
            <a:off x="3344017" y="773125"/>
            <a:ext cx="17696100" cy="17505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6274"/>
              </a:srgbClr>
            </a:outerShdw>
          </a:effectLst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</a:pPr>
            <a:r>
              <a:rPr lang="ru-RU" sz="8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Agile </a:t>
            </a:r>
            <a:r>
              <a:rPr lang="ru-RU" sz="85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sz="85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g22c75374e15_0_8759"/>
          <p:cNvSpPr/>
          <p:nvPr/>
        </p:nvSpPr>
        <p:spPr>
          <a:xfrm flipH="1">
            <a:off x="3366250" y="3081075"/>
            <a:ext cx="18899100" cy="90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243800" wrap="square" tIns="121875">
            <a:noAutofit/>
          </a:bodyPr>
          <a:lstStyle/>
          <a:p>
            <a:pPr indent="-412750" lvl="0" marL="469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Найвищим пріоритетом для нас є задоволення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потреб замовника</a:t>
            </a: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завдяки регулярній та ранній поставці цінного програмного забезпечення.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Зміна вимог вітається навіть на пізніх стадіях розробки. Agile процеси дозволяють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використовувати зміни</a:t>
            </a: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забезпечення замовнику конкурентної переваги.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Продукт, що вже працює слід випускати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якнайчастіше</a:t>
            </a:r>
            <a:r>
              <a:rPr b="1" i="0" lang="ru-RU" sz="2900" u="none" cap="none" strike="noStrike">
                <a:solidFill>
                  <a:srgbClr val="F3640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(від кількох тижнів до кількох місяців).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Протягом проекту розробники та представники бізнесу мають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щоденно працювати разом.</a:t>
            </a:r>
            <a:endParaRPr b="1" i="0" sz="29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Над проектом мають працювати</a:t>
            </a:r>
            <a:r>
              <a:rPr b="1" i="0" lang="ru-RU" sz="2900" u="none" cap="none" strike="noStrike">
                <a:solidFill>
                  <a:srgbClr val="F3640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вмотивовані </a:t>
            </a:r>
            <a:r>
              <a:rPr b="1" i="0" lang="ru-RU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професіонали. Щоб зробити роботу, створіть умови, забезпечте підтримку і повністю довіртеся їм.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2900"/>
              </a:spcAft>
              <a:buClr>
                <a:srgbClr val="32BECB"/>
              </a:buClr>
              <a:buSzPts val="2900"/>
              <a:buFont typeface="Montserrat"/>
              <a:buAutoNum type="arabicPeriod"/>
            </a:pP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Безпосереднє спілкування </a:t>
            </a:r>
            <a:r>
              <a:rPr b="1" i="0" lang="ru-RU" sz="29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є найбільш практичним та ефективним способом обміну інформацією як із самою командою, так і всередині команди.</a:t>
            </a:r>
            <a:endParaRPr b="1" i="0" sz="2900" u="none" cap="none" strike="noStrike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6" name="Google Shape;856;g22c75374e15_0_87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2c75374e15_0_8768"/>
          <p:cNvSpPr txBox="1"/>
          <p:nvPr>
            <p:ph type="title"/>
          </p:nvPr>
        </p:nvSpPr>
        <p:spPr>
          <a:xfrm>
            <a:off x="3344017" y="733592"/>
            <a:ext cx="17696100" cy="17505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6274"/>
              </a:srgbClr>
            </a:outerShdw>
          </a:effectLst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0"/>
              <a:buFont typeface="Arial"/>
              <a:buNone/>
            </a:pPr>
            <a:r>
              <a:rPr lang="ru-RU" sz="8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Agile </a:t>
            </a:r>
            <a:r>
              <a:rPr lang="ru-RU" sz="85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principles</a:t>
            </a:r>
            <a:endParaRPr sz="85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g22c75374e15_0_8768"/>
          <p:cNvSpPr/>
          <p:nvPr/>
        </p:nvSpPr>
        <p:spPr>
          <a:xfrm>
            <a:off x="3366150" y="3462075"/>
            <a:ext cx="18783300" cy="90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0" spcFirstLastPara="1" rIns="243800" wrap="square" tIns="121875">
            <a:noAutofit/>
          </a:bodyPr>
          <a:lstStyle/>
          <a:p>
            <a:pPr indent="-412750" lvl="0" marL="469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Діючий продукт -</a:t>
            </a:r>
            <a:r>
              <a:rPr b="1" i="0" lang="ru-RU" sz="2900" u="none" cap="none" strike="noStrike">
                <a:solidFill>
                  <a:srgbClr val="1DA5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основний показник прогресу.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Інвестори, розробники та користувачі повинні мати можливість підтримувати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постійний ритм 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безкінечно.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Agile допомагає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налагодити такий сталий процес розробки.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Постійна увага до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технічної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досконалості та якості проектування підвищує гнучкість.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Простота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— мистецтво мінімізації зайвої роботи —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вкрай необхідна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Найкращі вимоги, архітектурні та технічні рішення народжуються в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команд, що вміють самоорганізовуватися.</a:t>
            </a:r>
            <a:endParaRPr b="1" i="0" sz="2900" u="none" cap="none" strike="noStrike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69900" marR="0" rtl="0" algn="l">
              <a:lnSpc>
                <a:spcPct val="130000"/>
              </a:lnSpc>
              <a:spcBef>
                <a:spcPts val="2900"/>
              </a:spcBef>
              <a:spcAft>
                <a:spcPts val="2900"/>
              </a:spcAft>
              <a:buClr>
                <a:srgbClr val="32BECB"/>
              </a:buClr>
              <a:buSzPts val="2900"/>
              <a:buFont typeface="Montserrat"/>
              <a:buAutoNum type="arabicPeriod" startAt="7"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повинна систематично аналізувати можливі способи покращення ефективності та відповідно </a:t>
            </a:r>
            <a:r>
              <a:rPr b="1" i="0" lang="ru-RU" sz="2900" u="none" cap="none" strike="noStrike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коригувати</a:t>
            </a: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стиль своєї роботи.</a:t>
            </a:r>
            <a:endParaRPr b="1" i="0" sz="2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g22c75374e15_0_87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2c75374e15_0_8752"/>
          <p:cNvSpPr txBox="1"/>
          <p:nvPr>
            <p:ph type="title"/>
          </p:nvPr>
        </p:nvSpPr>
        <p:spPr>
          <a:xfrm>
            <a:off x="3726300" y="4108100"/>
            <a:ext cx="169311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lang="ru-RU" sz="6900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Розвиток поведінкових компетенцій відбувається в будь-якому віці та забезпечує результат на 70%</a:t>
            </a:r>
            <a:endParaRPr b="1" sz="6900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0" name="Google Shape;870;g22c75374e15_0_8752"/>
          <p:cNvCxnSpPr/>
          <p:nvPr/>
        </p:nvCxnSpPr>
        <p:spPr>
          <a:xfrm>
            <a:off x="630734" y="6937514"/>
            <a:ext cx="40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71" name="Google Shape;871;g22c75374e15_0_8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35" y="-1252167"/>
            <a:ext cx="4673265" cy="69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22c75374e15_0_87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2c75374e15_0_8776"/>
          <p:cNvSpPr txBox="1"/>
          <p:nvPr/>
        </p:nvSpPr>
        <p:spPr>
          <a:xfrm>
            <a:off x="4314025" y="3287125"/>
            <a:ext cx="170097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Обираємо командою 1 книгу з 3, </a:t>
            </a:r>
            <a:r>
              <a:rPr b="0" i="0" lang="ru-RU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зазначених у вашому закритому каналі </a:t>
            </a:r>
            <a:endParaRPr b="0" i="0" sz="4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g22c75374e15_0_8776"/>
          <p:cNvSpPr txBox="1"/>
          <p:nvPr/>
        </p:nvSpPr>
        <p:spPr>
          <a:xfrm>
            <a:off x="4314025" y="8206525"/>
            <a:ext cx="175065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Після прочитання – створюємо mindmap обраної книги</a:t>
            </a:r>
            <a:endParaRPr b="0" i="0" sz="4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g22c75374e15_0_8776"/>
          <p:cNvSpPr txBox="1"/>
          <p:nvPr>
            <p:ph idx="4294967295" type="title"/>
          </p:nvPr>
        </p:nvSpPr>
        <p:spPr>
          <a:xfrm>
            <a:off x="2258725" y="1025992"/>
            <a:ext cx="131607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0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000">
                <a:latin typeface="Montserrat"/>
                <a:ea typeface="Montserrat"/>
                <a:cs typeface="Montserrat"/>
                <a:sym typeface="Montserrat"/>
              </a:rPr>
              <a:t>Домашнє завдання</a:t>
            </a:r>
            <a:endParaRPr b="1" sz="8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g22c75374e15_0_8776"/>
          <p:cNvSpPr txBox="1"/>
          <p:nvPr/>
        </p:nvSpPr>
        <p:spPr>
          <a:xfrm>
            <a:off x="4314025" y="10224300"/>
            <a:ext cx="180831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Оформлений в будь-якому форматі mindmap завантажуємо в Slack в канал #soft_skills_mindmap. Дедлайн </a:t>
            </a:r>
            <a:r>
              <a:rPr lang="ru-RU" sz="4500"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4500"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4500">
                <a:latin typeface="Montserrat"/>
                <a:ea typeface="Montserrat"/>
                <a:cs typeface="Montserrat"/>
                <a:sym typeface="Montserrat"/>
              </a:rPr>
              <a:t>2023</a:t>
            </a: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до 23:45</a:t>
            </a:r>
            <a:endParaRPr b="0" i="0" sz="4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g22c75374e15_0_8776"/>
          <p:cNvSpPr txBox="1"/>
          <p:nvPr/>
        </p:nvSpPr>
        <p:spPr>
          <a:xfrm>
            <a:off x="4314025" y="5945725"/>
            <a:ext cx="170097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0" i="0" lang="ru-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Розподіляємо розділи між учасниками команди</a:t>
            </a:r>
            <a:endParaRPr b="0" i="0" sz="4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3" name="Google Shape;883;g22c75374e15_0_8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4" name="Google Shape;884;g22c75374e15_0_8776"/>
          <p:cNvGrpSpPr/>
          <p:nvPr/>
        </p:nvGrpSpPr>
        <p:grpSpPr>
          <a:xfrm>
            <a:off x="2258713" y="3287125"/>
            <a:ext cx="1750500" cy="1750500"/>
            <a:chOff x="3478738" y="4860925"/>
            <a:chExt cx="1750500" cy="1750500"/>
          </a:xfrm>
        </p:grpSpPr>
        <p:sp>
          <p:nvSpPr>
            <p:cNvPr id="885" name="Google Shape;885;g22c75374e15_0_8776"/>
            <p:cNvSpPr/>
            <p:nvPr/>
          </p:nvSpPr>
          <p:spPr>
            <a:xfrm>
              <a:off x="3478738" y="4860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22c75374e15_0_8776"/>
            <p:cNvSpPr txBox="1"/>
            <p:nvPr/>
          </p:nvSpPr>
          <p:spPr>
            <a:xfrm>
              <a:off x="3902638" y="5105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g22c75374e15_0_8776"/>
          <p:cNvGrpSpPr/>
          <p:nvPr/>
        </p:nvGrpSpPr>
        <p:grpSpPr>
          <a:xfrm>
            <a:off x="2258725" y="5594425"/>
            <a:ext cx="1750500" cy="1750500"/>
            <a:chOff x="3478738" y="4860925"/>
            <a:chExt cx="1750500" cy="1750500"/>
          </a:xfrm>
        </p:grpSpPr>
        <p:sp>
          <p:nvSpPr>
            <p:cNvPr id="888" name="Google Shape;888;g22c75374e15_0_8776"/>
            <p:cNvSpPr/>
            <p:nvPr/>
          </p:nvSpPr>
          <p:spPr>
            <a:xfrm>
              <a:off x="3478738" y="4860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22c75374e15_0_8776"/>
            <p:cNvSpPr txBox="1"/>
            <p:nvPr/>
          </p:nvSpPr>
          <p:spPr>
            <a:xfrm>
              <a:off x="3902638" y="5105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g22c75374e15_0_8776"/>
          <p:cNvGrpSpPr/>
          <p:nvPr/>
        </p:nvGrpSpPr>
        <p:grpSpPr>
          <a:xfrm>
            <a:off x="2258713" y="7899325"/>
            <a:ext cx="1750500" cy="1750500"/>
            <a:chOff x="3478738" y="4860925"/>
            <a:chExt cx="1750500" cy="1750500"/>
          </a:xfrm>
        </p:grpSpPr>
        <p:sp>
          <p:nvSpPr>
            <p:cNvPr id="891" name="Google Shape;891;g22c75374e15_0_8776"/>
            <p:cNvSpPr/>
            <p:nvPr/>
          </p:nvSpPr>
          <p:spPr>
            <a:xfrm>
              <a:off x="3478738" y="4860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2c75374e15_0_8776"/>
            <p:cNvSpPr txBox="1"/>
            <p:nvPr/>
          </p:nvSpPr>
          <p:spPr>
            <a:xfrm>
              <a:off x="3902638" y="5105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g22c75374e15_0_8776"/>
          <p:cNvGrpSpPr/>
          <p:nvPr/>
        </p:nvGrpSpPr>
        <p:grpSpPr>
          <a:xfrm>
            <a:off x="2258713" y="10224300"/>
            <a:ext cx="1750500" cy="1750500"/>
            <a:chOff x="3478738" y="4860925"/>
            <a:chExt cx="1750500" cy="1750500"/>
          </a:xfrm>
        </p:grpSpPr>
        <p:sp>
          <p:nvSpPr>
            <p:cNvPr id="894" name="Google Shape;894;g22c75374e15_0_8776"/>
            <p:cNvSpPr/>
            <p:nvPr/>
          </p:nvSpPr>
          <p:spPr>
            <a:xfrm>
              <a:off x="3478738" y="4860925"/>
              <a:ext cx="1750500" cy="1750500"/>
            </a:xfrm>
            <a:prstGeom prst="ellipse">
              <a:avLst/>
            </a:prstGeom>
            <a:solidFill>
              <a:srgbClr val="32BECB"/>
            </a:solidFill>
            <a:ln cap="flat" cmpd="sng" w="9525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t/>
              </a:r>
              <a:endParaRPr b="0" i="0" sz="8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22c75374e15_0_8776"/>
            <p:cNvSpPr txBox="1"/>
            <p:nvPr/>
          </p:nvSpPr>
          <p:spPr>
            <a:xfrm>
              <a:off x="3902638" y="5105125"/>
              <a:ext cx="902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0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192E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g22c75374e15_0_87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54" y="549608"/>
            <a:ext cx="2183564" cy="65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g22c75374e15_0_8794"/>
          <p:cNvCxnSpPr/>
          <p:nvPr/>
        </p:nvCxnSpPr>
        <p:spPr>
          <a:xfrm>
            <a:off x="630734" y="6778488"/>
            <a:ext cx="804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2" name="Google Shape;902;g22c75374e15_0_8794"/>
          <p:cNvCxnSpPr/>
          <p:nvPr/>
        </p:nvCxnSpPr>
        <p:spPr>
          <a:xfrm>
            <a:off x="630734" y="6937514"/>
            <a:ext cx="40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3" name="Google Shape;903;g22c75374e15_0_8794"/>
          <p:cNvSpPr txBox="1"/>
          <p:nvPr/>
        </p:nvSpPr>
        <p:spPr>
          <a:xfrm>
            <a:off x="19250025" y="7329500"/>
            <a:ext cx="866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4" name="Google Shape;904;g22c75374e15_0_87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11225"/>
            <a:ext cx="24384005" cy="139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2c75374e15_0_87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2c75374e15_0_8808"/>
          <p:cNvSpPr txBox="1"/>
          <p:nvPr/>
        </p:nvSpPr>
        <p:spPr>
          <a:xfrm>
            <a:off x="2258725" y="1945094"/>
            <a:ext cx="144264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ru-RU" sz="75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Зроби це зараз.</a:t>
            </a:r>
            <a:r>
              <a:rPr b="1" i="0" lang="ru-RU" sz="69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br>
              <a:rPr b="1" i="0" lang="ru-RU" sz="69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1" i="0" lang="ru-RU" sz="48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21 чудовий спосіб зробити більше за менший час</a:t>
            </a:r>
            <a:endParaRPr b="1" i="0" sz="48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1" name="Google Shape;911;g22c75374e15_0_8808"/>
          <p:cNvSpPr txBox="1"/>
          <p:nvPr/>
        </p:nvSpPr>
        <p:spPr>
          <a:xfrm>
            <a:off x="2258750" y="5202400"/>
            <a:ext cx="12362400" cy="5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добиватися вирішення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складних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завдань, виходячи із зони комфорту.</a:t>
            </a:r>
            <a:endParaRPr b="0" i="0" sz="4000" u="none" cap="none" strike="noStrike">
              <a:solidFill>
                <a:srgbClr val="FF6B0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b="0" i="0" lang="ru-RU" sz="4000" u="none" cap="none" strike="noStrike">
                <a:solidFill>
                  <a:srgbClr val="FD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4000" u="none" cap="none" strike="noStrike">
                <a:solidFill>
                  <a:srgbClr val="FD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концентрувати увагу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на найголовніших задачах.</a:t>
            </a:r>
            <a:b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ru-RU" sz="4000" u="none" cap="none" strike="noStrike">
                <a:solidFill>
                  <a:srgbClr val="FD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b="0" i="0" lang="ru-RU" sz="4000" u="none" cap="none" strike="noStrike">
                <a:solidFill>
                  <a:srgbClr val="FD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встигати робити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більше за менший час.</a:t>
            </a:r>
            <a:endParaRPr b="1" i="0" sz="40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2" name="Google Shape;912;g22c75374e15_0_8808"/>
          <p:cNvPicPr preferRelativeResize="0"/>
          <p:nvPr/>
        </p:nvPicPr>
        <p:blipFill rotWithShape="1">
          <a:blip r:embed="rId3">
            <a:alphaModFix/>
          </a:blip>
          <a:srcRect b="10267" l="24092" r="23223" t="10685"/>
          <a:stretch/>
        </p:blipFill>
        <p:spPr>
          <a:xfrm>
            <a:off x="15206248" y="-28639"/>
            <a:ext cx="9177751" cy="1376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22c75374e15_0_8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2c75374e15_0_8817"/>
          <p:cNvSpPr txBox="1"/>
          <p:nvPr/>
        </p:nvSpPr>
        <p:spPr>
          <a:xfrm>
            <a:off x="2258721" y="2092808"/>
            <a:ext cx="134223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ru-RU" sz="75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Навчитися вчитися.</a:t>
            </a:r>
            <a:br>
              <a:rPr b="1" i="0" lang="ru-RU" sz="6900" u="none" cap="none" strike="noStrike">
                <a:solidFill>
                  <a:srgbClr val="FF6C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1" i="0" lang="ru-RU" sz="45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Як запустити свій мозок на повну</a:t>
            </a:r>
            <a:endParaRPr b="1" i="0" sz="45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9" name="Google Shape;919;g22c75374e15_0_8817"/>
          <p:cNvSpPr txBox="1"/>
          <p:nvPr/>
        </p:nvSpPr>
        <p:spPr>
          <a:xfrm>
            <a:off x="2334225" y="4687650"/>
            <a:ext cx="12704700" cy="5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Чому важливо засвоювати знання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порціями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як подолати "ступор" та досягти осяяння.</a:t>
            </a:r>
            <a:endParaRPr b="0" i="0" sz="4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Яку роль грає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сон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у нашому житті, що таке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прокрастинація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і як з нею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боротися.</a:t>
            </a:r>
            <a:endParaRPr b="1" i="0" sz="40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0" name="Google Shape;920;g22c75374e15_0_8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2215" y="79725"/>
            <a:ext cx="8846575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22c75374e15_0_8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2c75374e15_0_8826"/>
          <p:cNvSpPr txBox="1"/>
          <p:nvPr/>
        </p:nvSpPr>
        <p:spPr>
          <a:xfrm>
            <a:off x="2258717" y="2092800"/>
            <a:ext cx="93744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1" i="0" lang="ru-RU" sz="7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Можливо все</a:t>
            </a:r>
            <a:endParaRPr b="1" i="0" sz="7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7" name="Google Shape;927;g22c75374e15_0_8826"/>
          <p:cNvSpPr txBox="1"/>
          <p:nvPr/>
        </p:nvSpPr>
        <p:spPr>
          <a:xfrm>
            <a:off x="2258754" y="4499100"/>
            <a:ext cx="108729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0" spcFirstLastPara="1" rIns="243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максимально </a:t>
            </a:r>
            <a:r>
              <a:rPr b="1" i="0" lang="ru-RU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використовувати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ru-RU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свої </a:t>
            </a:r>
            <a:r>
              <a:rPr b="1" i="0" lang="ru-RU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таланти та потенціал.</a:t>
            </a:r>
            <a:br>
              <a:rPr b="1" i="0" lang="ru-RU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4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завжди </a:t>
            </a:r>
            <a:r>
              <a:rPr b="1" i="0" lang="ru-RU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досягати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поставлених цілей.</a:t>
            </a:r>
            <a:b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40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Як підтримувати свою </a:t>
            </a:r>
            <a:r>
              <a:rPr b="0" i="0" lang="ru-RU" sz="4000" u="none" cap="none" strike="noStrike">
                <a:solidFill>
                  <a:srgbClr val="FD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мотивацію </a:t>
            </a:r>
            <a:r>
              <a:rPr b="0" i="0" lang="ru-RU" sz="4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та приймати </a:t>
            </a:r>
            <a:r>
              <a:rPr b="1" i="0" lang="ru-RU" sz="4000" u="none" cap="none" strike="noStrike">
                <a:solidFill>
                  <a:srgbClr val="FDFFFF"/>
                </a:solidFill>
                <a:latin typeface="Montserrat"/>
                <a:ea typeface="Montserrat"/>
                <a:cs typeface="Montserrat"/>
                <a:sym typeface="Montserrat"/>
              </a:rPr>
              <a:t>правильні рішення.</a:t>
            </a:r>
            <a:endParaRPr b="1" i="0" sz="4000" u="none" cap="none" strike="noStrike">
              <a:solidFill>
                <a:srgbClr val="FD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8" name="Google Shape;928;g22c75374e15_0_8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544" y="24750"/>
            <a:ext cx="881491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22c75374e15_0_8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2c75374e15_0_8843"/>
          <p:cNvSpPr txBox="1"/>
          <p:nvPr/>
        </p:nvSpPr>
        <p:spPr>
          <a:xfrm>
            <a:off x="1419224" y="4152971"/>
            <a:ext cx="21545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6" name="Google Shape;936;g22c75374e15_0_8843"/>
          <p:cNvSpPr txBox="1"/>
          <p:nvPr/>
        </p:nvSpPr>
        <p:spPr>
          <a:xfrm>
            <a:off x="4502600" y="5288133"/>
            <a:ext cx="8021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b="1" i="0" lang="ru-RU" sz="9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Питання?</a:t>
            </a:r>
            <a:endParaRPr b="1" i="0" sz="9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7" name="Google Shape;937;g22c75374e15_0_8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262" y="2032000"/>
            <a:ext cx="10898536" cy="1168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22c75374e15_0_88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2c75374e15_0_8835"/>
          <p:cNvSpPr txBox="1"/>
          <p:nvPr>
            <p:ph idx="4294967295" type="title"/>
          </p:nvPr>
        </p:nvSpPr>
        <p:spPr>
          <a:xfrm>
            <a:off x="2258733" y="1026008"/>
            <a:ext cx="190464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ru-RU" sz="80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Сьогодні на занятті ми:</a:t>
            </a:r>
            <a:endParaRPr b="1" sz="80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g22c75374e15_0_8835"/>
          <p:cNvSpPr txBox="1"/>
          <p:nvPr/>
        </p:nvSpPr>
        <p:spPr>
          <a:xfrm>
            <a:off x="2258725" y="3445875"/>
            <a:ext cx="20953500" cy="6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Arial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Познайомились з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викладачем</a:t>
            </a: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менторами</a:t>
            </a: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та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 Happiness Manager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Розібрали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переваги</a:t>
            </a: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професії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Дізнались з яких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блоків</a:t>
            </a: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складається курс</a:t>
            </a:r>
            <a:endParaRPr b="0" i="0" sz="4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Склали ідеальний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тиждень навчання</a:t>
            </a:r>
            <a:endParaRPr b="0" i="0" sz="4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Познайомились з методологією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Вивчили 12 принципів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Agile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2BECB"/>
              </a:buClr>
              <a:buSzPts val="4000"/>
              <a:buFont typeface="Montserrat Medium"/>
              <a:buChar char="➔"/>
            </a:pPr>
            <a:r>
              <a:rPr b="0" i="0" lang="ru-RU" sz="4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Отримали на виконання перше </a:t>
            </a:r>
            <a:r>
              <a:rPr b="1" i="0" lang="ru-RU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домашнє завдання </a:t>
            </a:r>
            <a:endParaRPr b="1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6" name="Google Shape;946;g22c75374e15_0_8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c75374e15_0_8201"/>
          <p:cNvSpPr txBox="1"/>
          <p:nvPr>
            <p:ph type="title"/>
          </p:nvPr>
        </p:nvSpPr>
        <p:spPr>
          <a:xfrm>
            <a:off x="2258725" y="944100"/>
            <a:ext cx="191496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2600"/>
              <a:buNone/>
            </a:pPr>
            <a:r>
              <a:rPr b="1" lang="ru-RU" sz="84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Досягнення і нагороди GoIT</a:t>
            </a:r>
            <a:endParaRPr b="1" sz="84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22c75374e15_0_8201"/>
          <p:cNvPicPr preferRelativeResize="0"/>
          <p:nvPr/>
        </p:nvPicPr>
        <p:blipFill rotWithShape="1">
          <a:blip r:embed="rId3">
            <a:alphaModFix/>
          </a:blip>
          <a:srcRect b="7994" l="0" r="6111" t="0"/>
          <a:stretch/>
        </p:blipFill>
        <p:spPr>
          <a:xfrm>
            <a:off x="2277133" y="3272200"/>
            <a:ext cx="8079196" cy="527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c75374e15_0_8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3400" y="3272204"/>
            <a:ext cx="8079174" cy="53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g22c75374e15_0_8201"/>
          <p:cNvGrpSpPr/>
          <p:nvPr/>
        </p:nvGrpSpPr>
        <p:grpSpPr>
          <a:xfrm>
            <a:off x="9482675" y="8977583"/>
            <a:ext cx="5435268" cy="3447334"/>
            <a:chOff x="3528875" y="3045305"/>
            <a:chExt cx="2038200" cy="1292734"/>
          </a:xfrm>
        </p:grpSpPr>
        <p:sp>
          <p:nvSpPr>
            <p:cNvPr id="216" name="Google Shape;216;g22c75374e15_0_8201"/>
            <p:cNvSpPr/>
            <p:nvPr/>
          </p:nvSpPr>
          <p:spPr>
            <a:xfrm>
              <a:off x="4290783" y="3045305"/>
              <a:ext cx="528600" cy="68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Open Sans"/>
                <a:buNone/>
              </a:pPr>
              <a:r>
                <a:t/>
              </a:r>
              <a:endParaRPr b="0" i="0" sz="9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g22c75374e15_0_8201"/>
            <p:cNvSpPr txBox="1"/>
            <p:nvPr/>
          </p:nvSpPr>
          <p:spPr>
            <a:xfrm>
              <a:off x="3528875" y="3841539"/>
              <a:ext cx="20382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ru-RU" sz="3700" u="none" cap="none" strike="noStrike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Ukrainian IT Awards</a:t>
              </a:r>
              <a:endParaRPr b="1" i="0" sz="3700" u="none" cap="none" strike="noStrike">
                <a:solidFill>
                  <a:srgbClr val="14131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ru-RU" sz="3700" u="none" cap="none" strike="noStrike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2016</a:t>
              </a:r>
              <a:endParaRPr b="1" i="0" sz="1300" u="none" cap="none" strike="noStrike">
                <a:solidFill>
                  <a:srgbClr val="14131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218" name="Google Shape;218;g22c75374e15_0_8201"/>
          <p:cNvGrpSpPr/>
          <p:nvPr/>
        </p:nvGrpSpPr>
        <p:grpSpPr>
          <a:xfrm>
            <a:off x="15414782" y="8977596"/>
            <a:ext cx="5142464" cy="3507118"/>
            <a:chOff x="2991006" y="3022886"/>
            <a:chExt cx="1928400" cy="1315153"/>
          </a:xfrm>
        </p:grpSpPr>
        <p:sp>
          <p:nvSpPr>
            <p:cNvPr id="219" name="Google Shape;219;g22c75374e15_0_8201"/>
            <p:cNvSpPr/>
            <p:nvPr/>
          </p:nvSpPr>
          <p:spPr>
            <a:xfrm>
              <a:off x="3690906" y="3022886"/>
              <a:ext cx="528600" cy="767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Open Sans"/>
                <a:buNone/>
              </a:pPr>
              <a:r>
                <a:t/>
              </a:r>
              <a:endParaRPr b="0" i="0" sz="9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g22c75374e15_0_8201"/>
            <p:cNvSpPr txBox="1"/>
            <p:nvPr/>
          </p:nvSpPr>
          <p:spPr>
            <a:xfrm>
              <a:off x="2991006" y="3841539"/>
              <a:ext cx="19284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ru-RU" sz="3700" u="none" cap="none" strike="noStrike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Найкраща IT-освіта </a:t>
              </a:r>
              <a:endParaRPr b="1" i="0" sz="3700" u="none" cap="none" strike="noStrike">
                <a:solidFill>
                  <a:srgbClr val="14131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ru-RU" sz="3700" u="none" cap="none" strike="noStrike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 2015</a:t>
              </a:r>
              <a:endParaRPr b="1" i="0" sz="1300" u="none" cap="none" strike="noStrike">
                <a:solidFill>
                  <a:srgbClr val="14131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221" name="Google Shape;221;g22c75374e15_0_8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4182713" y="4644513"/>
            <a:ext cx="166782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2c75374e15_0_82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g22c75374e15_0_8201"/>
          <p:cNvGrpSpPr/>
          <p:nvPr/>
        </p:nvGrpSpPr>
        <p:grpSpPr>
          <a:xfrm>
            <a:off x="2258715" y="8927104"/>
            <a:ext cx="6536361" cy="3423771"/>
            <a:chOff x="3664791" y="1723258"/>
            <a:chExt cx="2451105" cy="1283898"/>
          </a:xfrm>
        </p:grpSpPr>
        <p:sp>
          <p:nvSpPr>
            <p:cNvPr id="224" name="Google Shape;224;g22c75374e15_0_8201"/>
            <p:cNvSpPr/>
            <p:nvPr/>
          </p:nvSpPr>
          <p:spPr>
            <a:xfrm>
              <a:off x="3664794" y="1724547"/>
              <a:ext cx="831000" cy="784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Open Sans"/>
                <a:buNone/>
              </a:pPr>
              <a:r>
                <a:t/>
              </a:r>
              <a:endParaRPr b="0" i="0" sz="9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g22c75374e15_0_8201"/>
            <p:cNvSpPr/>
            <p:nvPr/>
          </p:nvSpPr>
          <p:spPr>
            <a:xfrm>
              <a:off x="4191592" y="1724552"/>
              <a:ext cx="831000" cy="784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Open Sans"/>
                <a:buNone/>
              </a:pPr>
              <a:r>
                <a:t/>
              </a:r>
              <a:endParaRPr b="0" i="0" sz="9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g22c75374e15_0_8201"/>
            <p:cNvSpPr/>
            <p:nvPr/>
          </p:nvSpPr>
          <p:spPr>
            <a:xfrm>
              <a:off x="4546104" y="1724552"/>
              <a:ext cx="831000" cy="7848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Open Sans"/>
                <a:buNone/>
              </a:pPr>
              <a:r>
                <a:t/>
              </a:r>
              <a:endParaRPr b="0" i="0" sz="9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pWMclaoJXFLt-HCubmxj89nBdZDxMiXv5sL_MHgUE_pRiHUqEUYdMrrDmxwI73WneK_5T4lfxvEKyY4si5KevWv_j45PjEIsHCzeMPeJsOtQkqrfALwZIG6iU8OUmVJ9Eo9i6gYyrgk=s0.png" id="227" name="Google Shape;227;g22c75374e15_0_820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46385" y="1723258"/>
              <a:ext cx="782417" cy="78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22c75374e15_0_820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377144" y="1749458"/>
              <a:ext cx="738752" cy="734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g22c75374e15_0_8201"/>
            <p:cNvSpPr txBox="1"/>
            <p:nvPr/>
          </p:nvSpPr>
          <p:spPr>
            <a:xfrm>
              <a:off x="3664791" y="2510656"/>
              <a:ext cx="23940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1" i="0" lang="ru-RU" sz="3700" u="none" cap="none" strike="noStrike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Українська народна премія 2018-202</a:t>
              </a:r>
              <a:r>
                <a:rPr b="1" lang="ru-RU" sz="3700">
                  <a:solidFill>
                    <a:srgbClr val="14131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3</a:t>
              </a:r>
              <a:endParaRPr b="1" i="0" sz="3700" u="none" cap="none" strike="noStrike">
                <a:solidFill>
                  <a:srgbClr val="14131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230" name="Google Shape;230;g22c75374e15_0_8201"/>
          <p:cNvPicPr preferRelativeResize="0"/>
          <p:nvPr/>
        </p:nvPicPr>
        <p:blipFill rotWithShape="1">
          <a:blip r:embed="rId14">
            <a:alphaModFix/>
          </a:blip>
          <a:srcRect b="0" l="3290" r="-3289" t="0"/>
          <a:stretch/>
        </p:blipFill>
        <p:spPr>
          <a:xfrm>
            <a:off x="7447900" y="8817874"/>
            <a:ext cx="2315575" cy="2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2c75374e15_0_8851"/>
          <p:cNvSpPr/>
          <p:nvPr/>
        </p:nvSpPr>
        <p:spPr>
          <a:xfrm>
            <a:off x="1029047" y="2753353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None/>
            </a:pPr>
            <a:r>
              <a:rPr b="1" i="0" lang="ru-RU" sz="240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40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3" name="Google Shape;953;g22c75374e15_0_8851"/>
          <p:cNvSpPr txBox="1"/>
          <p:nvPr/>
        </p:nvSpPr>
        <p:spPr>
          <a:xfrm>
            <a:off x="1809412" y="4201271"/>
            <a:ext cx="21545700" cy="5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7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Знання дає вам невелику перевагу, але застосування методу спроб і помилок додає +1000 балів до вашого IQ.</a:t>
            </a:r>
            <a:endParaRPr b="1" i="0" sz="7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g22c75374e15_0_8851"/>
          <p:cNvSpPr txBox="1"/>
          <p:nvPr/>
        </p:nvSpPr>
        <p:spPr>
          <a:xfrm>
            <a:off x="9191625" y="8466900"/>
            <a:ext cx="600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Насим Талеб</a:t>
            </a:r>
            <a:endParaRPr b="1" i="0" sz="13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5" name="Google Shape;955;g22c75374e15_0_88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173" y="12690000"/>
            <a:ext cx="1753551" cy="52654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22c75374e15_0_8851"/>
          <p:cNvSpPr/>
          <p:nvPr/>
        </p:nvSpPr>
        <p:spPr>
          <a:xfrm>
            <a:off x="20425922" y="7023353"/>
            <a:ext cx="19968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None/>
            </a:pPr>
            <a:r>
              <a:rPr b="1" i="0" lang="ru-RU" sz="240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40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2c75374e15_0_8863"/>
          <p:cNvSpPr txBox="1"/>
          <p:nvPr/>
        </p:nvSpPr>
        <p:spPr>
          <a:xfrm>
            <a:off x="2258725" y="1523992"/>
            <a:ext cx="13136700" cy="26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00"/>
              <a:buFont typeface="Arial"/>
              <a:buNone/>
            </a:pPr>
            <a:r>
              <a:rPr b="1" i="0" lang="ru-RU" sz="149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зустрічі!</a:t>
            </a:r>
            <a:endParaRPr b="1" i="0" sz="149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62" name="Google Shape;962;g22c75374e15_0_8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7103" y="5932600"/>
            <a:ext cx="7485162" cy="717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g22c75374e15_0_88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0" cy="53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c75374e15_0_8222"/>
          <p:cNvSpPr txBox="1"/>
          <p:nvPr/>
        </p:nvSpPr>
        <p:spPr>
          <a:xfrm>
            <a:off x="7069200" y="960000"/>
            <a:ext cx="10245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9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Переваги</a:t>
            </a:r>
            <a:endParaRPr b="1" i="0" sz="9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22c75374e15_0_8222"/>
          <p:cNvSpPr txBox="1"/>
          <p:nvPr/>
        </p:nvSpPr>
        <p:spPr>
          <a:xfrm>
            <a:off x="4203428" y="6166025"/>
            <a:ext cx="216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6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i="0" sz="6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2c75374e15_0_8222"/>
          <p:cNvSpPr txBox="1"/>
          <p:nvPr/>
        </p:nvSpPr>
        <p:spPr>
          <a:xfrm>
            <a:off x="2062778" y="10374163"/>
            <a:ext cx="64407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Авторські програми і конспекти, які постійно оновлюються </a:t>
            </a:r>
            <a:b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(9,5 із 10)</a:t>
            </a: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22c75374e15_0_8222"/>
          <p:cNvSpPr txBox="1"/>
          <p:nvPr/>
        </p:nvSpPr>
        <p:spPr>
          <a:xfrm>
            <a:off x="2062778" y="9667075"/>
            <a:ext cx="6440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Теорія</a:t>
            </a:r>
            <a:endParaRPr b="1" i="0" sz="4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22c75374e15_0_8222"/>
          <p:cNvSpPr txBox="1"/>
          <p:nvPr/>
        </p:nvSpPr>
        <p:spPr>
          <a:xfrm>
            <a:off x="11297325" y="6166025"/>
            <a:ext cx="2348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6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i="0" sz="6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2c75374e15_0_8222"/>
          <p:cNvSpPr txBox="1"/>
          <p:nvPr/>
        </p:nvSpPr>
        <p:spPr>
          <a:xfrm>
            <a:off x="8971653" y="10374163"/>
            <a:ext cx="64407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Зворотній звʼязок від досвідчених менторів</a:t>
            </a:r>
            <a:b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22c75374e15_0_8222"/>
          <p:cNvSpPr txBox="1"/>
          <p:nvPr/>
        </p:nvSpPr>
        <p:spPr>
          <a:xfrm>
            <a:off x="8971653" y="9667075"/>
            <a:ext cx="6440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Зворотній зв’язок</a:t>
            </a:r>
            <a:endParaRPr b="1" i="0" sz="4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22c75374e15_0_8222"/>
          <p:cNvSpPr txBox="1"/>
          <p:nvPr/>
        </p:nvSpPr>
        <p:spPr>
          <a:xfrm>
            <a:off x="18373625" y="6166025"/>
            <a:ext cx="2348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6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i="0" sz="6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2c75374e15_0_8222"/>
          <p:cNvSpPr txBox="1"/>
          <p:nvPr/>
        </p:nvSpPr>
        <p:spPr>
          <a:xfrm>
            <a:off x="16327625" y="10374163"/>
            <a:ext cx="6440700" cy="21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Практичні домашні завдання.</a:t>
            </a: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Найбільша кількість командних проєктів на ринку СНД </a:t>
            </a: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ru-RU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(1363 за 2022) </a:t>
            </a:r>
            <a:endParaRPr b="0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22c75374e15_0_8222"/>
          <p:cNvSpPr txBox="1"/>
          <p:nvPr/>
        </p:nvSpPr>
        <p:spPr>
          <a:xfrm>
            <a:off x="16327625" y="9667075"/>
            <a:ext cx="6440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ru-RU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Практика</a:t>
            </a:r>
            <a:endParaRPr b="1" i="0" sz="4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g22c75374e15_0_8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2c75374e15_0_8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5666" y="4492814"/>
            <a:ext cx="4732657" cy="473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2c75374e15_0_8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750" y="4455450"/>
            <a:ext cx="4802748" cy="48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2c75374e15_0_8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81650" y="4492828"/>
            <a:ext cx="4732652" cy="4730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2c75374e15_0_8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5673099" y="4181250"/>
            <a:ext cx="6540500" cy="167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2c75374e15_0_8241"/>
          <p:cNvSpPr/>
          <p:nvPr/>
        </p:nvSpPr>
        <p:spPr>
          <a:xfrm>
            <a:off x="2484144" y="3525700"/>
            <a:ext cx="15227100" cy="7288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0" rotWithShape="0" algn="tl" dir="5520000" dist="266700">
              <a:srgbClr val="000000">
                <a:alpha val="10980"/>
              </a:srgbClr>
            </a:outerShdw>
          </a:effectLst>
        </p:spPr>
        <p:txBody>
          <a:bodyPr anchorCtr="0" anchor="b" bIns="576000" lIns="576000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g22c75374e15_0_8241"/>
          <p:cNvSpPr txBox="1"/>
          <p:nvPr>
            <p:ph type="title"/>
          </p:nvPr>
        </p:nvSpPr>
        <p:spPr>
          <a:xfrm>
            <a:off x="2258725" y="944100"/>
            <a:ext cx="11442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9100">
                <a:latin typeface="Montserrat"/>
                <a:ea typeface="Montserrat"/>
                <a:cs typeface="Montserrat"/>
                <a:sym typeface="Montserrat"/>
              </a:rPr>
              <a:t>Наша </a:t>
            </a:r>
            <a:r>
              <a:rPr b="1" lang="ru-RU" sz="91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місія</a:t>
            </a:r>
            <a:endParaRPr b="1" sz="91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22c75374e15_0_8241"/>
          <p:cNvSpPr txBox="1"/>
          <p:nvPr/>
        </p:nvSpPr>
        <p:spPr>
          <a:xfrm>
            <a:off x="4642000" y="6163625"/>
            <a:ext cx="111867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</a:pPr>
            <a:r>
              <a:rPr b="1" i="0" lang="ru-RU" sz="5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Допомогти кожному створити свою історію успіху</a:t>
            </a:r>
            <a:endParaRPr b="1" i="0" sz="53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g22c75374e15_0_8241"/>
          <p:cNvSpPr txBox="1"/>
          <p:nvPr/>
        </p:nvSpPr>
        <p:spPr>
          <a:xfrm>
            <a:off x="3139150" y="4842875"/>
            <a:ext cx="11511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</a:t>
            </a:r>
            <a:endParaRPr b="1" i="0" sz="221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9" name="Google Shape;259;g22c75374e15_0_8241"/>
          <p:cNvSpPr txBox="1"/>
          <p:nvPr/>
        </p:nvSpPr>
        <p:spPr>
          <a:xfrm>
            <a:off x="15505525" y="7063150"/>
            <a:ext cx="11511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00"/>
              <a:buFont typeface="Arial"/>
              <a:buNone/>
            </a:pPr>
            <a:r>
              <a:rPr b="1" i="0" lang="ru-RU" sz="22100" u="none" cap="none" strike="noStrike">
                <a:solidFill>
                  <a:srgbClr val="32BEC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</a:t>
            </a:r>
            <a:endParaRPr b="1" i="0" sz="22100" u="none" cap="none" strike="noStrike">
              <a:solidFill>
                <a:srgbClr val="32BEC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0" name="Google Shape;260;g22c75374e15_0_8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c75374e15_0_8252"/>
          <p:cNvSpPr txBox="1"/>
          <p:nvPr>
            <p:ph type="title"/>
          </p:nvPr>
        </p:nvSpPr>
        <p:spPr>
          <a:xfrm flipH="1">
            <a:off x="2258725" y="938700"/>
            <a:ext cx="21030300" cy="18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Montserrat SemiBold"/>
              <a:buNone/>
            </a:pPr>
            <a:r>
              <a:rPr b="1" lang="ru-RU" sz="8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Випускники</a:t>
            </a:r>
            <a:endParaRPr b="1" sz="8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22c75374e15_0_8252"/>
          <p:cNvSpPr/>
          <p:nvPr/>
        </p:nvSpPr>
        <p:spPr>
          <a:xfrm>
            <a:off x="9353781" y="12274025"/>
            <a:ext cx="517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ru-RU" sz="2900" u="sng" cap="none" strike="noStrike">
                <a:solidFill>
                  <a:srgbClr val="32BECB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Посилання на відео</a:t>
            </a:r>
            <a:endParaRPr b="0" i="0" sz="2100" u="sng" cap="none" strike="noStrike">
              <a:solidFill>
                <a:srgbClr val="32BEC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2c75374e15_0_8252"/>
          <p:cNvSpPr/>
          <p:nvPr/>
        </p:nvSpPr>
        <p:spPr>
          <a:xfrm flipH="1">
            <a:off x="14308715" y="12466374"/>
            <a:ext cx="1162698" cy="1030575"/>
          </a:xfrm>
          <a:custGeom>
            <a:rect b="b" l="l" r="r" t="t"/>
            <a:pathLst>
              <a:path extrusionOk="0" h="40069" w="45206">
                <a:moveTo>
                  <a:pt x="0" y="12329"/>
                </a:moveTo>
                <a:lnTo>
                  <a:pt x="45206" y="0"/>
                </a:lnTo>
                <a:lnTo>
                  <a:pt x="16439" y="40069"/>
                </a:lnTo>
                <a:lnTo>
                  <a:pt x="14384" y="20548"/>
                </a:lnTo>
                <a:close/>
              </a:path>
            </a:pathLst>
          </a:custGeom>
          <a:solidFill>
            <a:srgbClr val="32BECB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8" name="Google Shape;268;g22c75374e15_0_8252"/>
          <p:cNvPicPr preferRelativeResize="0"/>
          <p:nvPr/>
        </p:nvPicPr>
        <p:blipFill rotWithShape="1">
          <a:blip r:embed="rId4">
            <a:alphaModFix/>
          </a:blip>
          <a:srcRect b="0" l="0" r="5186" t="0"/>
          <a:stretch/>
        </p:blipFill>
        <p:spPr>
          <a:xfrm>
            <a:off x="2258725" y="2688287"/>
            <a:ext cx="17352300" cy="9273900"/>
          </a:xfrm>
          <a:prstGeom prst="roundRect">
            <a:avLst>
              <a:gd fmla="val 8985" name="adj"/>
            </a:avLst>
          </a:prstGeom>
          <a:noFill/>
          <a:ln>
            <a:noFill/>
          </a:ln>
        </p:spPr>
      </p:pic>
      <p:pic>
        <p:nvPicPr>
          <p:cNvPr id="269" name="Google Shape;269;g22c75374e15_0_8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276" y="12690000"/>
            <a:ext cx="1771451" cy="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</cp:coreProperties>
</file>